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notesSlides/notesSlide1.xml" ContentType="application/vnd.openxmlformats-officedocument.presentationml.notesSlide+xml"/>
  <Override PartName="/ppt/tags/tag19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3" r:id="rId2"/>
  </p:sldMasterIdLst>
  <p:notesMasterIdLst>
    <p:notesMasterId r:id="rId123"/>
  </p:notesMasterIdLst>
  <p:handoutMasterIdLst>
    <p:handoutMasterId r:id="rId124"/>
  </p:handoutMasterIdLst>
  <p:sldIdLst>
    <p:sldId id="451" r:id="rId3"/>
    <p:sldId id="452" r:id="rId4"/>
    <p:sldId id="623" r:id="rId5"/>
    <p:sldId id="453" r:id="rId6"/>
    <p:sldId id="667" r:id="rId7"/>
    <p:sldId id="454" r:id="rId8"/>
    <p:sldId id="455" r:id="rId9"/>
    <p:sldId id="651" r:id="rId10"/>
    <p:sldId id="570" r:id="rId11"/>
    <p:sldId id="572" r:id="rId12"/>
    <p:sldId id="652" r:id="rId13"/>
    <p:sldId id="653" r:id="rId14"/>
    <p:sldId id="575" r:id="rId15"/>
    <p:sldId id="577" r:id="rId16"/>
    <p:sldId id="578" r:id="rId17"/>
    <p:sldId id="654" r:id="rId18"/>
    <p:sldId id="581" r:id="rId19"/>
    <p:sldId id="655" r:id="rId20"/>
    <p:sldId id="584" r:id="rId21"/>
    <p:sldId id="585" r:id="rId22"/>
    <p:sldId id="778" r:id="rId23"/>
    <p:sldId id="781" r:id="rId24"/>
    <p:sldId id="782" r:id="rId25"/>
    <p:sldId id="783" r:id="rId26"/>
    <p:sldId id="784" r:id="rId27"/>
    <p:sldId id="785" r:id="rId28"/>
    <p:sldId id="786" r:id="rId29"/>
    <p:sldId id="788" r:id="rId30"/>
    <p:sldId id="589" r:id="rId31"/>
    <p:sldId id="791" r:id="rId32"/>
    <p:sldId id="789" r:id="rId33"/>
    <p:sldId id="790" r:id="rId34"/>
    <p:sldId id="624" r:id="rId35"/>
    <p:sldId id="591" r:id="rId36"/>
    <p:sldId id="879" r:id="rId37"/>
    <p:sldId id="590" r:id="rId38"/>
    <p:sldId id="593" r:id="rId39"/>
    <p:sldId id="594" r:id="rId40"/>
    <p:sldId id="595" r:id="rId41"/>
    <p:sldId id="596" r:id="rId42"/>
    <p:sldId id="597" r:id="rId43"/>
    <p:sldId id="598" r:id="rId44"/>
    <p:sldId id="657" r:id="rId45"/>
    <p:sldId id="619" r:id="rId46"/>
    <p:sldId id="620" r:id="rId47"/>
    <p:sldId id="599" r:id="rId48"/>
    <p:sldId id="658" r:id="rId49"/>
    <p:sldId id="600" r:id="rId50"/>
    <p:sldId id="880" r:id="rId51"/>
    <p:sldId id="622" r:id="rId52"/>
    <p:sldId id="881" r:id="rId53"/>
    <p:sldId id="882" r:id="rId54"/>
    <p:sldId id="601" r:id="rId55"/>
    <p:sldId id="413" r:id="rId56"/>
    <p:sldId id="414" r:id="rId57"/>
    <p:sldId id="659" r:id="rId58"/>
    <p:sldId id="674" r:id="rId59"/>
    <p:sldId id="559" r:id="rId60"/>
    <p:sldId id="625" r:id="rId61"/>
    <p:sldId id="660" r:id="rId62"/>
    <p:sldId id="661" r:id="rId63"/>
    <p:sldId id="626" r:id="rId64"/>
    <p:sldId id="662" r:id="rId65"/>
    <p:sldId id="603" r:id="rId66"/>
    <p:sldId id="604" r:id="rId67"/>
    <p:sldId id="605" r:id="rId68"/>
    <p:sldId id="606" r:id="rId69"/>
    <p:sldId id="607" r:id="rId70"/>
    <p:sldId id="472" r:id="rId71"/>
    <p:sldId id="473" r:id="rId72"/>
    <p:sldId id="474" r:id="rId73"/>
    <p:sldId id="627" r:id="rId74"/>
    <p:sldId id="676" r:id="rId75"/>
    <p:sldId id="883" r:id="rId76"/>
    <p:sldId id="628" r:id="rId77"/>
    <p:sldId id="475" r:id="rId78"/>
    <p:sldId id="608" r:id="rId79"/>
    <p:sldId id="609" r:id="rId80"/>
    <p:sldId id="612" r:id="rId81"/>
    <p:sldId id="613" r:id="rId82"/>
    <p:sldId id="677" r:id="rId83"/>
    <p:sldId id="678" r:id="rId84"/>
    <p:sldId id="481" r:id="rId85"/>
    <p:sldId id="615" r:id="rId86"/>
    <p:sldId id="484" r:id="rId87"/>
    <p:sldId id="565" r:id="rId88"/>
    <p:sldId id="560" r:id="rId89"/>
    <p:sldId id="561" r:id="rId90"/>
    <p:sldId id="562" r:id="rId91"/>
    <p:sldId id="563" r:id="rId92"/>
    <p:sldId id="564" r:id="rId93"/>
    <p:sldId id="668" r:id="rId94"/>
    <p:sldId id="669" r:id="rId95"/>
    <p:sldId id="885" r:id="rId96"/>
    <p:sldId id="886" r:id="rId97"/>
    <p:sldId id="616" r:id="rId98"/>
    <p:sldId id="617" r:id="rId99"/>
    <p:sldId id="682" r:id="rId100"/>
    <p:sldId id="884" r:id="rId101"/>
    <p:sldId id="498" r:id="rId102"/>
    <p:sldId id="673" r:id="rId103"/>
    <p:sldId id="489" r:id="rId104"/>
    <p:sldId id="490" r:id="rId105"/>
    <p:sldId id="491" r:id="rId106"/>
    <p:sldId id="499" r:id="rId107"/>
    <p:sldId id="500" r:id="rId108"/>
    <p:sldId id="501" r:id="rId109"/>
    <p:sldId id="502" r:id="rId110"/>
    <p:sldId id="503" r:id="rId111"/>
    <p:sldId id="504" r:id="rId112"/>
    <p:sldId id="493" r:id="rId113"/>
    <p:sldId id="494" r:id="rId114"/>
    <p:sldId id="495" r:id="rId115"/>
    <p:sldId id="681" r:id="rId116"/>
    <p:sldId id="664" r:id="rId117"/>
    <p:sldId id="670" r:id="rId118"/>
    <p:sldId id="665" r:id="rId119"/>
    <p:sldId id="666" r:id="rId120"/>
    <p:sldId id="671" r:id="rId121"/>
    <p:sldId id="672" r:id="rId122"/>
  </p:sldIdLst>
  <p:sldSz cx="9144000" cy="6858000" type="screen4x3"/>
  <p:notesSz cx="6858000" cy="9144000"/>
  <p:embeddedFontLst>
    <p:embeddedFont>
      <p:font typeface="仿宋_GB2312" panose="02010600030101010101" charset="-122"/>
      <p:regular r:id="rId125"/>
    </p:embeddedFont>
    <p:embeddedFont>
      <p:font typeface="楷体_GB2312" panose="02010600030101010101" charset="-122"/>
      <p:regular r:id="rId126"/>
    </p:embeddedFont>
    <p:embeddedFont>
      <p:font typeface="Tahoma" panose="020B0604030504040204" pitchFamily="34" charset="0"/>
      <p:regular r:id="rId127"/>
      <p:bold r:id="rId128"/>
    </p:embeddedFont>
    <p:embeddedFont>
      <p:font typeface="方正舒体" panose="02010601030101010101" pitchFamily="2" charset="-122"/>
      <p:regular r:id="rId129"/>
    </p:embeddedFont>
    <p:embeddedFont>
      <p:font typeface="华文彩云" panose="02010800040101010101" pitchFamily="2" charset="-122"/>
      <p:regular r:id="rId130"/>
    </p:embeddedFont>
    <p:embeddedFont>
      <p:font typeface="华文楷体" panose="02010600040101010101" pitchFamily="2" charset="-122"/>
      <p:regular r:id="rId131"/>
    </p:embeddedFont>
    <p:embeddedFont>
      <p:font typeface="华文行楷" panose="02010800040101010101" pitchFamily="2" charset="-122"/>
      <p:regular r:id="rId132"/>
    </p:embeddedFont>
    <p:embeddedFont>
      <p:font typeface="宋体" panose="02010600030101010101" pitchFamily="2" charset="-122"/>
      <p:regular r:id="rId133"/>
    </p:embeddedFont>
    <p:embeddedFont>
      <p:font typeface="微软雅黑" panose="020B0503020204020204" pitchFamily="34" charset="-122"/>
      <p:regular r:id="rId134"/>
      <p:bold r:id="rId135"/>
    </p:embeddedFont>
  </p:embeddedFontLst>
  <p:custDataLst>
    <p:tags r:id="rId136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000" b="1" i="0" u="none" kern="1200" baseline="0">
        <a:solidFill>
          <a:srgbClr val="FF0000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000" b="1" i="0" u="none" kern="1200" baseline="0">
        <a:solidFill>
          <a:srgbClr val="FF0000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000" b="1" i="0" u="none" kern="1200" baseline="0">
        <a:solidFill>
          <a:srgbClr val="FF0000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000" b="1" i="0" u="none" kern="1200" baseline="0">
        <a:solidFill>
          <a:srgbClr val="FF0000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000" b="1" i="0" u="none" kern="1200" baseline="0">
        <a:solidFill>
          <a:srgbClr val="FF0000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000" b="1" i="0" u="none" kern="1200" baseline="0">
        <a:solidFill>
          <a:srgbClr val="FF0000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000" b="1" i="0" u="none" kern="1200" baseline="0">
        <a:solidFill>
          <a:srgbClr val="FF0000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000" b="1" i="0" u="none" kern="1200" baseline="0">
        <a:solidFill>
          <a:srgbClr val="FF0000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000" b="1" i="0" u="none" kern="1200" baseline="0">
        <a:solidFill>
          <a:srgbClr val="FF0000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99"/>
    <a:srgbClr val="CC3300"/>
    <a:srgbClr val="FF3300"/>
    <a:srgbClr val="FFA449"/>
    <a:srgbClr val="00FFFF"/>
    <a:srgbClr val="FFCCCC"/>
    <a:srgbClr val="B2B2B2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28"/>
    <p:restoredTop sz="94581"/>
  </p:normalViewPr>
  <p:slideViewPr>
    <p:cSldViewPr snapToGrid="0" snapToObjects="1" showGuides="1">
      <p:cViewPr varScale="1">
        <p:scale>
          <a:sx n="107" d="100"/>
          <a:sy n="107" d="100"/>
        </p:scale>
        <p:origin x="944" y="72"/>
      </p:cViewPr>
      <p:guideLst>
        <p:guide orient="horz" pos="96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1096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viewProps" Target="viewProps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notesMaster" Target="notesMasters/notesMaster1.xml"/><Relationship Id="rId128" Type="http://schemas.openxmlformats.org/officeDocument/2006/relationships/font" Target="fonts/font4.fntdata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134" Type="http://schemas.openxmlformats.org/officeDocument/2006/relationships/font" Target="fonts/font10.fntdata"/><Relationship Id="rId139" Type="http://schemas.openxmlformats.org/officeDocument/2006/relationships/theme" Target="theme/theme1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124" Type="http://schemas.openxmlformats.org/officeDocument/2006/relationships/handoutMaster" Target="handoutMasters/handoutMaster1.xml"/><Relationship Id="rId129" Type="http://schemas.openxmlformats.org/officeDocument/2006/relationships/font" Target="fonts/font5.fntdata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font" Target="fonts/font6.fntdata"/><Relationship Id="rId135" Type="http://schemas.openxmlformats.org/officeDocument/2006/relationships/font" Target="fonts/font11.fntdata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font" Target="fonts/font1.fntdata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font" Target="fonts/font7.fntdata"/><Relationship Id="rId136" Type="http://schemas.openxmlformats.org/officeDocument/2006/relationships/tags" Target="tags/tag1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font" Target="fonts/font2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font" Target="fonts/font8.fntdata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font" Target="fonts/font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kumimoji="1" sz="1200" b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spcBef>
                <a:spcPct val="0"/>
              </a:spcBef>
              <a:buClrTx/>
              <a:buSzTx/>
              <a:buFontTx/>
              <a:buNone/>
              <a:defRPr kumimoji="1" sz="1200" b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kumimoji="1" sz="1200" b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/>
          <a:p>
            <a:pPr lvl="0" algn="r" eaLnBrk="1" hangingPunct="1">
              <a:buNone/>
            </a:pPr>
            <a:fld id="{9A0DB2DC-4C9A-4742-B13C-FB6460FD3503}" type="slidenum">
              <a:rPr lang="en-US" altLang="zh-CN" sz="12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‹#›</a:t>
            </a:fld>
            <a:endParaRPr lang="en-US" altLang="zh-CN" sz="12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kumimoji="1" sz="1200" b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spcBef>
                <a:spcPct val="0"/>
              </a:spcBef>
              <a:buClrTx/>
              <a:buSzTx/>
              <a:buFontTx/>
              <a:buNone/>
              <a:defRPr kumimoji="1" sz="1200" b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4692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单击以编辑母版文本样式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第五级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kumimoji="1" sz="1200" b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/>
          <a:p>
            <a:pPr lvl="0" algn="r" eaLnBrk="1" hangingPunct="1">
              <a:buNone/>
            </a:pPr>
            <a:fld id="{9A0DB2DC-4C9A-4742-B13C-FB6460FD3503}" type="slidenum">
              <a:rPr lang="en-US" altLang="zh-CN" sz="12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‹#›</a:t>
            </a:fld>
            <a:endParaRPr lang="en-US" altLang="zh-CN" sz="12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157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en-US" altLang="zh-CN" sz="12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73</a:t>
            </a:fld>
            <a:endParaRPr lang="en-US" altLang="zh-CN" sz="12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16739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11674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/>
            <a:fld id="{9A0DB2DC-4C9A-4742-B13C-FB6460FD3503}" type="slidenum">
              <a:rPr lang="en-US" altLang="zh-CN" sz="1200" b="0" dirty="0">
                <a:solidFill>
                  <a:schemeClr val="tx1"/>
                </a:solidFill>
                <a:latin typeface="Times New Roman" panose="02020603050405020304" pitchFamily="18" charset="0"/>
              </a:rPr>
              <a:t>93</a:t>
            </a:fld>
            <a:endParaRPr lang="en-US" altLang="zh-CN" sz="12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7">
            <a:hlinkClick r:id="" action="ppaction://hlinkshowjump?jump=previousslide" highlightClick="1"/>
          </p:cNvPr>
          <p:cNvSpPr>
            <a:spLocks noChangeArrowheads="1"/>
          </p:cNvSpPr>
          <p:nvPr/>
        </p:nvSpPr>
        <p:spPr bwMode="auto">
          <a:xfrm>
            <a:off x="7699375" y="6470650"/>
            <a:ext cx="363538" cy="290513"/>
          </a:xfrm>
          <a:prstGeom prst="actionButtonBackPrevious">
            <a:avLst/>
          </a:prstGeom>
          <a:solidFill>
            <a:srgbClr val="B2B2B2"/>
          </a:solidFill>
          <a:ln w="12700">
            <a:solidFill>
              <a:srgbClr val="808080"/>
            </a:solidFill>
            <a:miter lim="800000"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AutoShape 8">
            <a:hlinkClick r:id="" action="ppaction://hlinkshowjump?jump=nextslide" highlightClick="1"/>
          </p:cNvPr>
          <p:cNvSpPr>
            <a:spLocks noChangeArrowheads="1"/>
          </p:cNvSpPr>
          <p:nvPr/>
        </p:nvSpPr>
        <p:spPr bwMode="auto">
          <a:xfrm>
            <a:off x="8123238" y="6470650"/>
            <a:ext cx="434975" cy="290513"/>
          </a:xfrm>
          <a:prstGeom prst="actionButtonForwardNext">
            <a:avLst/>
          </a:prstGeom>
          <a:solidFill>
            <a:srgbClr val="B2B2B2"/>
          </a:solidFill>
          <a:ln w="12700">
            <a:solidFill>
              <a:srgbClr val="5F5F5F"/>
            </a:solidFill>
            <a:miter lim="800000"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7394" name="Rectangle 2"/>
          <p:cNvSpPr>
            <a:spLocks noGrp="1" noRot="1" noChangeArrowheads="1"/>
          </p:cNvSpPr>
          <p:nvPr>
            <p:ph type="ctrTitle"/>
          </p:nvPr>
        </p:nvSpPr>
        <p:spPr>
          <a:xfrm>
            <a:off x="3962400" y="1066800"/>
            <a:ext cx="4648200" cy="19812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87395" name="Rectangle 3"/>
          <p:cNvSpPr>
            <a:spLocks noGrp="1" noRot="1" noChangeArrowheads="1"/>
          </p:cNvSpPr>
          <p:nvPr>
            <p:ph type="subTitle" idx="1"/>
          </p:nvPr>
        </p:nvSpPr>
        <p:spPr>
          <a:xfrm>
            <a:off x="3962400" y="3657600"/>
            <a:ext cx="4572000" cy="16764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1625" y="6076950"/>
            <a:ext cx="2289175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076950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076950"/>
            <a:ext cx="2289175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r">
              <a:buNone/>
            </a:pPr>
            <a:fld id="{9A0DB2DC-4C9A-4742-B13C-FB6460FD3503}" type="slidenum">
              <a:rPr lang="en-US" altLang="zh-CN" dirty="0"/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10363" y="685800"/>
            <a:ext cx="2135187" cy="5181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1625" y="685800"/>
            <a:ext cx="6256338" cy="5181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1625" y="685800"/>
            <a:ext cx="854075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04800" y="1981200"/>
            <a:ext cx="4194175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1375" y="1981200"/>
            <a:ext cx="4194175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1625" y="685800"/>
            <a:ext cx="854075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04800" y="1981200"/>
            <a:ext cx="4194175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51375" y="1981200"/>
            <a:ext cx="4194175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51375" y="4000500"/>
            <a:ext cx="4194175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1625" y="685800"/>
            <a:ext cx="854075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304800" y="1981200"/>
            <a:ext cx="8540750" cy="38862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7">
            <a:hlinkClick r:id="" action="ppaction://hlinkshowjump?jump=previousslide" highlightClick="1"/>
          </p:cNvPr>
          <p:cNvSpPr>
            <a:spLocks noChangeArrowheads="1"/>
          </p:cNvSpPr>
          <p:nvPr/>
        </p:nvSpPr>
        <p:spPr bwMode="auto">
          <a:xfrm>
            <a:off x="7699375" y="6470650"/>
            <a:ext cx="363538" cy="290513"/>
          </a:xfrm>
          <a:prstGeom prst="actionButtonBackPrevious">
            <a:avLst/>
          </a:prstGeom>
          <a:solidFill>
            <a:srgbClr val="B2B2B2"/>
          </a:solidFill>
          <a:ln w="12700">
            <a:solidFill>
              <a:srgbClr val="808080"/>
            </a:solidFill>
            <a:miter lim="800000"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AutoShape 8">
            <a:hlinkClick r:id="" action="ppaction://hlinkshowjump?jump=nextslide" highlightClick="1"/>
          </p:cNvPr>
          <p:cNvSpPr>
            <a:spLocks noChangeArrowheads="1"/>
          </p:cNvSpPr>
          <p:nvPr/>
        </p:nvSpPr>
        <p:spPr bwMode="auto">
          <a:xfrm>
            <a:off x="8123238" y="6470650"/>
            <a:ext cx="434975" cy="290513"/>
          </a:xfrm>
          <a:prstGeom prst="actionButtonForwardNext">
            <a:avLst/>
          </a:prstGeom>
          <a:solidFill>
            <a:srgbClr val="B2B2B2"/>
          </a:solidFill>
          <a:ln w="12700">
            <a:solidFill>
              <a:srgbClr val="5F5F5F"/>
            </a:solidFill>
            <a:miter lim="800000"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7394" name="Rectangle 2"/>
          <p:cNvSpPr>
            <a:spLocks noGrp="1" noRot="1" noChangeArrowheads="1"/>
          </p:cNvSpPr>
          <p:nvPr>
            <p:ph type="ctrTitle"/>
          </p:nvPr>
        </p:nvSpPr>
        <p:spPr>
          <a:xfrm>
            <a:off x="3962400" y="1066800"/>
            <a:ext cx="4648200" cy="19812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87395" name="Rectangle 3"/>
          <p:cNvSpPr>
            <a:spLocks noGrp="1" noRot="1" noChangeArrowheads="1"/>
          </p:cNvSpPr>
          <p:nvPr>
            <p:ph type="subTitle" idx="1"/>
          </p:nvPr>
        </p:nvSpPr>
        <p:spPr>
          <a:xfrm>
            <a:off x="3962400" y="3657600"/>
            <a:ext cx="4572000" cy="16764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1625" y="6076950"/>
            <a:ext cx="2289175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076950"/>
            <a:ext cx="2895600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076950"/>
            <a:ext cx="2289175" cy="47625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r">
              <a:buNone/>
            </a:pPr>
            <a:fld id="{9A0DB2DC-4C9A-4742-B13C-FB6460FD3503}" type="slidenum">
              <a:rPr lang="en-US" altLang="zh-CN" dirty="0"/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04800" y="1981200"/>
            <a:ext cx="4194175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1375" y="1981200"/>
            <a:ext cx="4194175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10363" y="685800"/>
            <a:ext cx="2135187" cy="5181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1625" y="685800"/>
            <a:ext cx="6256338" cy="5181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1625" y="685800"/>
            <a:ext cx="854075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04800" y="1981200"/>
            <a:ext cx="4194175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1375" y="1981200"/>
            <a:ext cx="4194175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1625" y="685800"/>
            <a:ext cx="854075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04800" y="1981200"/>
            <a:ext cx="4194175" cy="3886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51375" y="1981200"/>
            <a:ext cx="4194175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51375" y="4000500"/>
            <a:ext cx="4194175" cy="18669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1625" y="685800"/>
            <a:ext cx="854075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304800" y="1981200"/>
            <a:ext cx="8540750" cy="38862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04800" y="1981200"/>
            <a:ext cx="4194175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1375" y="1981200"/>
            <a:ext cx="4194175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Rot="1"/>
          </p:cNvSpPr>
          <p:nvPr>
            <p:ph type="title"/>
          </p:nvPr>
        </p:nvSpPr>
        <p:spPr>
          <a:xfrm>
            <a:off x="301625" y="685800"/>
            <a:ext cx="854075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051" name="Rectangle 3"/>
          <p:cNvSpPr>
            <a:spLocks noGrp="1" noRot="1"/>
          </p:cNvSpPr>
          <p:nvPr>
            <p:ph type="body" idx="1"/>
          </p:nvPr>
        </p:nvSpPr>
        <p:spPr>
          <a:xfrm>
            <a:off x="304800" y="1981200"/>
            <a:ext cx="8540750" cy="3886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863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63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 b="0">
                <a:solidFill>
                  <a:schemeClr val="tx1"/>
                </a:solidFill>
              </a:defRPr>
            </a:lvl1pPr>
          </a:lstStyle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  <p:sp>
        <p:nvSpPr>
          <p:cNvPr id="186375" name="AutoShape 7">
            <a:hlinkClick r:id="" action="ppaction://hlinkshowjump?jump=previousslide" highlightClick="1"/>
          </p:cNvPr>
          <p:cNvSpPr>
            <a:spLocks noChangeArrowheads="1"/>
          </p:cNvSpPr>
          <p:nvPr/>
        </p:nvSpPr>
        <p:spPr bwMode="auto">
          <a:xfrm>
            <a:off x="7699375" y="6470650"/>
            <a:ext cx="363538" cy="290513"/>
          </a:xfrm>
          <a:prstGeom prst="actionButtonBackPrevious">
            <a:avLst/>
          </a:prstGeom>
          <a:solidFill>
            <a:srgbClr val="B2B2B2"/>
          </a:solidFill>
          <a:ln w="12700">
            <a:solidFill>
              <a:srgbClr val="808080"/>
            </a:solidFill>
            <a:miter lim="800000"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6376" name="AutoShape 8">
            <a:hlinkClick r:id="" action="ppaction://hlinkshowjump?jump=nextslide" highlightClick="1"/>
          </p:cNvPr>
          <p:cNvSpPr>
            <a:spLocks noChangeArrowheads="1"/>
          </p:cNvSpPr>
          <p:nvPr/>
        </p:nvSpPr>
        <p:spPr bwMode="auto">
          <a:xfrm>
            <a:off x="8123238" y="6470650"/>
            <a:ext cx="434975" cy="290513"/>
          </a:xfrm>
          <a:prstGeom prst="actionButtonForwardNext">
            <a:avLst/>
          </a:prstGeom>
          <a:solidFill>
            <a:srgbClr val="B2B2B2"/>
          </a:solidFill>
          <a:ln w="12700">
            <a:solidFill>
              <a:srgbClr val="5F5F5F"/>
            </a:solidFill>
            <a:miter lim="800000"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6377" name="Text Box 9"/>
          <p:cNvSpPr txBox="1">
            <a:spLocks noChangeArrowheads="1"/>
          </p:cNvSpPr>
          <p:nvPr/>
        </p:nvSpPr>
        <p:spPr bwMode="auto">
          <a:xfrm>
            <a:off x="6845300" y="53975"/>
            <a:ext cx="22987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latin typeface="Arial" panose="020B0604020202020204" pitchFamily="34" charset="0"/>
                <a:ea typeface="华文行楷" panose="02010800040101010101" pitchFamily="2" charset="-122"/>
                <a:cs typeface="+mn-cs"/>
              </a:rPr>
              <a:t>重庆理工大学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anose="05000000000000000000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5000"/>
        <a:buFont typeface="Wingdings" panose="05000000000000000000" pitchFamily="2" charset="2"/>
        <a:buChar char="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Wingdings" panose="05000000000000000000" pitchFamily="2" charset="2"/>
        <a:buChar char="v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panose="05000000000000000000" pitchFamily="2" charset="2"/>
        <a:buChar char="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Rot="1"/>
          </p:cNvSpPr>
          <p:nvPr>
            <p:ph type="title"/>
          </p:nvPr>
        </p:nvSpPr>
        <p:spPr>
          <a:xfrm>
            <a:off x="301625" y="685800"/>
            <a:ext cx="854075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051" name="Rectangle 3"/>
          <p:cNvSpPr>
            <a:spLocks noGrp="1" noRot="1"/>
          </p:cNvSpPr>
          <p:nvPr>
            <p:ph type="body" idx="1"/>
          </p:nvPr>
        </p:nvSpPr>
        <p:spPr>
          <a:xfrm>
            <a:off x="304800" y="1981200"/>
            <a:ext cx="8540750" cy="3886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863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019800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63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019800"/>
            <a:ext cx="2289175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 b="0">
                <a:solidFill>
                  <a:schemeClr val="tx1"/>
                </a:solidFill>
              </a:defRPr>
            </a:lvl1pPr>
          </a:lstStyle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  <a:t>‹#›</a:t>
            </a:fld>
            <a:endParaRPr lang="en-US" altLang="zh-CN" dirty="0">
              <a:latin typeface="Arial" panose="020B0604020202020204" pitchFamily="34" charset="0"/>
            </a:endParaRPr>
          </a:p>
        </p:txBody>
      </p:sp>
      <p:sp>
        <p:nvSpPr>
          <p:cNvPr id="186375" name="AutoShape 7">
            <a:hlinkClick r:id="" action="ppaction://hlinkshowjump?jump=previousslide" highlightClick="1"/>
          </p:cNvPr>
          <p:cNvSpPr>
            <a:spLocks noChangeArrowheads="1"/>
          </p:cNvSpPr>
          <p:nvPr/>
        </p:nvSpPr>
        <p:spPr bwMode="auto">
          <a:xfrm>
            <a:off x="7699375" y="6470650"/>
            <a:ext cx="363538" cy="290513"/>
          </a:xfrm>
          <a:prstGeom prst="actionButtonBackPrevious">
            <a:avLst/>
          </a:prstGeom>
          <a:solidFill>
            <a:srgbClr val="B2B2B2"/>
          </a:solidFill>
          <a:ln w="12700">
            <a:solidFill>
              <a:srgbClr val="808080"/>
            </a:solidFill>
            <a:miter lim="800000"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6376" name="AutoShape 8">
            <a:hlinkClick r:id="" action="ppaction://hlinkshowjump?jump=nextslide" highlightClick="1"/>
          </p:cNvPr>
          <p:cNvSpPr>
            <a:spLocks noChangeArrowheads="1"/>
          </p:cNvSpPr>
          <p:nvPr/>
        </p:nvSpPr>
        <p:spPr bwMode="auto">
          <a:xfrm>
            <a:off x="8123238" y="6470650"/>
            <a:ext cx="434975" cy="290513"/>
          </a:xfrm>
          <a:prstGeom prst="actionButtonForwardNext">
            <a:avLst/>
          </a:prstGeom>
          <a:solidFill>
            <a:srgbClr val="B2B2B2"/>
          </a:solidFill>
          <a:ln w="12700">
            <a:solidFill>
              <a:srgbClr val="5F5F5F"/>
            </a:solidFill>
            <a:miter lim="800000"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6377" name="Text Box 9"/>
          <p:cNvSpPr txBox="1">
            <a:spLocks noChangeArrowheads="1"/>
          </p:cNvSpPr>
          <p:nvPr/>
        </p:nvSpPr>
        <p:spPr bwMode="auto">
          <a:xfrm>
            <a:off x="6845300" y="53975"/>
            <a:ext cx="22987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CC66FF"/>
                </a:solidFill>
                <a:effectLst/>
                <a:uLnTx/>
                <a:uFillTx/>
                <a:latin typeface="Arial" panose="020B0604020202020204" pitchFamily="34" charset="0"/>
                <a:ea typeface="华文行楷" panose="02010800040101010101" pitchFamily="2" charset="-122"/>
                <a:cs typeface="+mn-cs"/>
              </a:rPr>
              <a:t>重庆理工大学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anose="05000000000000000000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5000"/>
        <a:buFont typeface="Wingdings" panose="05000000000000000000" pitchFamily="2" charset="2"/>
        <a:buChar char="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Wingdings" panose="05000000000000000000" pitchFamily="2" charset="2"/>
        <a:buChar char="v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panose="05000000000000000000" pitchFamily="2" charset="2"/>
        <a:buChar char="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5000"/>
        <a:buFont typeface="Wingdings" panose="05000000000000000000" pitchFamily="2" charset="2"/>
        <a:buChar char="v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4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" Type="http://schemas.openxmlformats.org/officeDocument/2006/relationships/tags" Target="../tags/tag4.xml"/><Relationship Id="rId21" Type="http://schemas.openxmlformats.org/officeDocument/2006/relationships/tags" Target="../tags/tag2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image" Target="../media/image3.png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23" Type="http://schemas.openxmlformats.org/officeDocument/2006/relationships/slideLayout" Target="../slideLayouts/slideLayout21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tags" Target="../tags/tag2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tags" Target="../tags/tag36.xml"/><Relationship Id="rId18" Type="http://schemas.openxmlformats.org/officeDocument/2006/relationships/tags" Target="../tags/tag41.xml"/><Relationship Id="rId3" Type="http://schemas.openxmlformats.org/officeDocument/2006/relationships/tags" Target="../tags/tag26.xml"/><Relationship Id="rId21" Type="http://schemas.openxmlformats.org/officeDocument/2006/relationships/tags" Target="../tags/tag44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17" Type="http://schemas.openxmlformats.org/officeDocument/2006/relationships/tags" Target="../tags/tag40.xml"/><Relationship Id="rId2" Type="http://schemas.openxmlformats.org/officeDocument/2006/relationships/tags" Target="../tags/tag25.xml"/><Relationship Id="rId16" Type="http://schemas.openxmlformats.org/officeDocument/2006/relationships/tags" Target="../tags/tag39.xml"/><Relationship Id="rId20" Type="http://schemas.openxmlformats.org/officeDocument/2006/relationships/tags" Target="../tags/tag43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24" Type="http://schemas.openxmlformats.org/officeDocument/2006/relationships/image" Target="../media/image3.png"/><Relationship Id="rId5" Type="http://schemas.openxmlformats.org/officeDocument/2006/relationships/tags" Target="../tags/tag28.xml"/><Relationship Id="rId15" Type="http://schemas.openxmlformats.org/officeDocument/2006/relationships/tags" Target="../tags/tag38.xml"/><Relationship Id="rId23" Type="http://schemas.openxmlformats.org/officeDocument/2006/relationships/slideLayout" Target="../slideLayouts/slideLayout21.xml"/><Relationship Id="rId10" Type="http://schemas.openxmlformats.org/officeDocument/2006/relationships/tags" Target="../tags/tag33.xml"/><Relationship Id="rId19" Type="http://schemas.openxmlformats.org/officeDocument/2006/relationships/tags" Target="../tags/tag42.xml"/><Relationship Id="rId4" Type="http://schemas.openxmlformats.org/officeDocument/2006/relationships/tags" Target="../tags/tag27.xml"/><Relationship Id="rId9" Type="http://schemas.openxmlformats.org/officeDocument/2006/relationships/tags" Target="../tags/tag32.xml"/><Relationship Id="rId14" Type="http://schemas.openxmlformats.org/officeDocument/2006/relationships/tags" Target="../tags/tag37.xml"/><Relationship Id="rId22" Type="http://schemas.openxmlformats.org/officeDocument/2006/relationships/tags" Target="../tags/tag45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53.xml"/><Relationship Id="rId13" Type="http://schemas.openxmlformats.org/officeDocument/2006/relationships/tags" Target="../tags/tag58.xml"/><Relationship Id="rId18" Type="http://schemas.openxmlformats.org/officeDocument/2006/relationships/tags" Target="../tags/tag63.xml"/><Relationship Id="rId3" Type="http://schemas.openxmlformats.org/officeDocument/2006/relationships/tags" Target="../tags/tag48.xml"/><Relationship Id="rId21" Type="http://schemas.openxmlformats.org/officeDocument/2006/relationships/tags" Target="../tags/tag66.xml"/><Relationship Id="rId7" Type="http://schemas.openxmlformats.org/officeDocument/2006/relationships/tags" Target="../tags/tag52.xml"/><Relationship Id="rId12" Type="http://schemas.openxmlformats.org/officeDocument/2006/relationships/tags" Target="../tags/tag57.xml"/><Relationship Id="rId17" Type="http://schemas.openxmlformats.org/officeDocument/2006/relationships/tags" Target="../tags/tag62.xml"/><Relationship Id="rId2" Type="http://schemas.openxmlformats.org/officeDocument/2006/relationships/tags" Target="../tags/tag47.xml"/><Relationship Id="rId16" Type="http://schemas.openxmlformats.org/officeDocument/2006/relationships/tags" Target="../tags/tag61.xml"/><Relationship Id="rId20" Type="http://schemas.openxmlformats.org/officeDocument/2006/relationships/tags" Target="../tags/tag65.xml"/><Relationship Id="rId1" Type="http://schemas.openxmlformats.org/officeDocument/2006/relationships/tags" Target="../tags/tag46.xml"/><Relationship Id="rId6" Type="http://schemas.openxmlformats.org/officeDocument/2006/relationships/tags" Target="../tags/tag51.xml"/><Relationship Id="rId11" Type="http://schemas.openxmlformats.org/officeDocument/2006/relationships/tags" Target="../tags/tag56.xml"/><Relationship Id="rId24" Type="http://schemas.openxmlformats.org/officeDocument/2006/relationships/image" Target="../media/image3.png"/><Relationship Id="rId5" Type="http://schemas.openxmlformats.org/officeDocument/2006/relationships/tags" Target="../tags/tag50.xml"/><Relationship Id="rId15" Type="http://schemas.openxmlformats.org/officeDocument/2006/relationships/tags" Target="../tags/tag60.xml"/><Relationship Id="rId23" Type="http://schemas.openxmlformats.org/officeDocument/2006/relationships/slideLayout" Target="../slideLayouts/slideLayout21.xml"/><Relationship Id="rId10" Type="http://schemas.openxmlformats.org/officeDocument/2006/relationships/tags" Target="../tags/tag55.xml"/><Relationship Id="rId19" Type="http://schemas.openxmlformats.org/officeDocument/2006/relationships/tags" Target="../tags/tag64.xml"/><Relationship Id="rId4" Type="http://schemas.openxmlformats.org/officeDocument/2006/relationships/tags" Target="../tags/tag49.xml"/><Relationship Id="rId9" Type="http://schemas.openxmlformats.org/officeDocument/2006/relationships/tags" Target="../tags/tag54.xml"/><Relationship Id="rId14" Type="http://schemas.openxmlformats.org/officeDocument/2006/relationships/tags" Target="../tags/tag59.xml"/><Relationship Id="rId22" Type="http://schemas.openxmlformats.org/officeDocument/2006/relationships/tags" Target="../tags/tag6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75.xml"/><Relationship Id="rId13" Type="http://schemas.openxmlformats.org/officeDocument/2006/relationships/tags" Target="../tags/tag80.xml"/><Relationship Id="rId18" Type="http://schemas.openxmlformats.org/officeDocument/2006/relationships/tags" Target="../tags/tag85.xml"/><Relationship Id="rId3" Type="http://schemas.openxmlformats.org/officeDocument/2006/relationships/tags" Target="../tags/tag70.xml"/><Relationship Id="rId21" Type="http://schemas.openxmlformats.org/officeDocument/2006/relationships/tags" Target="../tags/tag88.xml"/><Relationship Id="rId7" Type="http://schemas.openxmlformats.org/officeDocument/2006/relationships/tags" Target="../tags/tag74.xml"/><Relationship Id="rId12" Type="http://schemas.openxmlformats.org/officeDocument/2006/relationships/tags" Target="../tags/tag79.xml"/><Relationship Id="rId17" Type="http://schemas.openxmlformats.org/officeDocument/2006/relationships/tags" Target="../tags/tag84.xml"/><Relationship Id="rId2" Type="http://schemas.openxmlformats.org/officeDocument/2006/relationships/tags" Target="../tags/tag69.xml"/><Relationship Id="rId16" Type="http://schemas.openxmlformats.org/officeDocument/2006/relationships/tags" Target="../tags/tag83.xml"/><Relationship Id="rId20" Type="http://schemas.openxmlformats.org/officeDocument/2006/relationships/tags" Target="../tags/tag87.xml"/><Relationship Id="rId1" Type="http://schemas.openxmlformats.org/officeDocument/2006/relationships/tags" Target="../tags/tag68.xml"/><Relationship Id="rId6" Type="http://schemas.openxmlformats.org/officeDocument/2006/relationships/tags" Target="../tags/tag73.xml"/><Relationship Id="rId11" Type="http://schemas.openxmlformats.org/officeDocument/2006/relationships/tags" Target="../tags/tag78.xml"/><Relationship Id="rId24" Type="http://schemas.openxmlformats.org/officeDocument/2006/relationships/image" Target="../media/image3.png"/><Relationship Id="rId5" Type="http://schemas.openxmlformats.org/officeDocument/2006/relationships/tags" Target="../tags/tag72.xml"/><Relationship Id="rId15" Type="http://schemas.openxmlformats.org/officeDocument/2006/relationships/tags" Target="../tags/tag82.xml"/><Relationship Id="rId23" Type="http://schemas.openxmlformats.org/officeDocument/2006/relationships/slideLayout" Target="../slideLayouts/slideLayout21.xml"/><Relationship Id="rId10" Type="http://schemas.openxmlformats.org/officeDocument/2006/relationships/tags" Target="../tags/tag77.xml"/><Relationship Id="rId19" Type="http://schemas.openxmlformats.org/officeDocument/2006/relationships/tags" Target="../tags/tag86.xml"/><Relationship Id="rId4" Type="http://schemas.openxmlformats.org/officeDocument/2006/relationships/tags" Target="../tags/tag71.xml"/><Relationship Id="rId9" Type="http://schemas.openxmlformats.org/officeDocument/2006/relationships/tags" Target="../tags/tag76.xml"/><Relationship Id="rId14" Type="http://schemas.openxmlformats.org/officeDocument/2006/relationships/tags" Target="../tags/tag81.xml"/><Relationship Id="rId22" Type="http://schemas.openxmlformats.org/officeDocument/2006/relationships/tags" Target="../tags/tag89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97.xml"/><Relationship Id="rId13" Type="http://schemas.openxmlformats.org/officeDocument/2006/relationships/tags" Target="../tags/tag102.xml"/><Relationship Id="rId18" Type="http://schemas.openxmlformats.org/officeDocument/2006/relationships/tags" Target="../tags/tag107.xml"/><Relationship Id="rId3" Type="http://schemas.openxmlformats.org/officeDocument/2006/relationships/tags" Target="../tags/tag92.xml"/><Relationship Id="rId21" Type="http://schemas.openxmlformats.org/officeDocument/2006/relationships/tags" Target="../tags/tag110.xml"/><Relationship Id="rId7" Type="http://schemas.openxmlformats.org/officeDocument/2006/relationships/tags" Target="../tags/tag96.xml"/><Relationship Id="rId12" Type="http://schemas.openxmlformats.org/officeDocument/2006/relationships/tags" Target="../tags/tag101.xml"/><Relationship Id="rId17" Type="http://schemas.openxmlformats.org/officeDocument/2006/relationships/tags" Target="../tags/tag106.xml"/><Relationship Id="rId2" Type="http://schemas.openxmlformats.org/officeDocument/2006/relationships/tags" Target="../tags/tag91.xml"/><Relationship Id="rId16" Type="http://schemas.openxmlformats.org/officeDocument/2006/relationships/tags" Target="../tags/tag105.xml"/><Relationship Id="rId20" Type="http://schemas.openxmlformats.org/officeDocument/2006/relationships/tags" Target="../tags/tag109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11" Type="http://schemas.openxmlformats.org/officeDocument/2006/relationships/tags" Target="../tags/tag100.xml"/><Relationship Id="rId24" Type="http://schemas.openxmlformats.org/officeDocument/2006/relationships/image" Target="../media/image3.png"/><Relationship Id="rId5" Type="http://schemas.openxmlformats.org/officeDocument/2006/relationships/tags" Target="../tags/tag94.xml"/><Relationship Id="rId15" Type="http://schemas.openxmlformats.org/officeDocument/2006/relationships/tags" Target="../tags/tag104.xml"/><Relationship Id="rId23" Type="http://schemas.openxmlformats.org/officeDocument/2006/relationships/slideLayout" Target="../slideLayouts/slideLayout21.xml"/><Relationship Id="rId10" Type="http://schemas.openxmlformats.org/officeDocument/2006/relationships/tags" Target="../tags/tag99.xml"/><Relationship Id="rId19" Type="http://schemas.openxmlformats.org/officeDocument/2006/relationships/tags" Target="../tags/tag108.xml"/><Relationship Id="rId4" Type="http://schemas.openxmlformats.org/officeDocument/2006/relationships/tags" Target="../tags/tag93.xml"/><Relationship Id="rId9" Type="http://schemas.openxmlformats.org/officeDocument/2006/relationships/tags" Target="../tags/tag98.xml"/><Relationship Id="rId14" Type="http://schemas.openxmlformats.org/officeDocument/2006/relationships/tags" Target="../tags/tag103.xml"/><Relationship Id="rId22" Type="http://schemas.openxmlformats.org/officeDocument/2006/relationships/tags" Target="../tags/tag11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13" Type="http://schemas.openxmlformats.org/officeDocument/2006/relationships/tags" Target="../tags/tag124.xml"/><Relationship Id="rId18" Type="http://schemas.openxmlformats.org/officeDocument/2006/relationships/tags" Target="../tags/tag129.xml"/><Relationship Id="rId3" Type="http://schemas.openxmlformats.org/officeDocument/2006/relationships/tags" Target="../tags/tag114.xml"/><Relationship Id="rId21" Type="http://schemas.openxmlformats.org/officeDocument/2006/relationships/tags" Target="../tags/tag132.xml"/><Relationship Id="rId7" Type="http://schemas.openxmlformats.org/officeDocument/2006/relationships/tags" Target="../tags/tag118.xml"/><Relationship Id="rId12" Type="http://schemas.openxmlformats.org/officeDocument/2006/relationships/tags" Target="../tags/tag123.xml"/><Relationship Id="rId17" Type="http://schemas.openxmlformats.org/officeDocument/2006/relationships/tags" Target="../tags/tag128.xml"/><Relationship Id="rId2" Type="http://schemas.openxmlformats.org/officeDocument/2006/relationships/tags" Target="../tags/tag113.xml"/><Relationship Id="rId16" Type="http://schemas.openxmlformats.org/officeDocument/2006/relationships/tags" Target="../tags/tag127.xml"/><Relationship Id="rId20" Type="http://schemas.openxmlformats.org/officeDocument/2006/relationships/tags" Target="../tags/tag131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11" Type="http://schemas.openxmlformats.org/officeDocument/2006/relationships/tags" Target="../tags/tag122.xml"/><Relationship Id="rId24" Type="http://schemas.openxmlformats.org/officeDocument/2006/relationships/image" Target="../media/image3.png"/><Relationship Id="rId5" Type="http://schemas.openxmlformats.org/officeDocument/2006/relationships/tags" Target="../tags/tag116.xml"/><Relationship Id="rId15" Type="http://schemas.openxmlformats.org/officeDocument/2006/relationships/tags" Target="../tags/tag126.xml"/><Relationship Id="rId23" Type="http://schemas.openxmlformats.org/officeDocument/2006/relationships/slideLayout" Target="../slideLayouts/slideLayout21.xml"/><Relationship Id="rId10" Type="http://schemas.openxmlformats.org/officeDocument/2006/relationships/tags" Target="../tags/tag121.xml"/><Relationship Id="rId19" Type="http://schemas.openxmlformats.org/officeDocument/2006/relationships/tags" Target="../tags/tag130.xml"/><Relationship Id="rId4" Type="http://schemas.openxmlformats.org/officeDocument/2006/relationships/tags" Target="../tags/tag115.xml"/><Relationship Id="rId9" Type="http://schemas.openxmlformats.org/officeDocument/2006/relationships/tags" Target="../tags/tag120.xml"/><Relationship Id="rId14" Type="http://schemas.openxmlformats.org/officeDocument/2006/relationships/tags" Target="../tags/tag125.xml"/><Relationship Id="rId22" Type="http://schemas.openxmlformats.org/officeDocument/2006/relationships/tags" Target="../tags/tag13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tags" Target="../tags/tag141.xml"/><Relationship Id="rId13" Type="http://schemas.openxmlformats.org/officeDocument/2006/relationships/tags" Target="../tags/tag146.xml"/><Relationship Id="rId18" Type="http://schemas.openxmlformats.org/officeDocument/2006/relationships/tags" Target="../tags/tag151.xml"/><Relationship Id="rId3" Type="http://schemas.openxmlformats.org/officeDocument/2006/relationships/tags" Target="../tags/tag136.xml"/><Relationship Id="rId21" Type="http://schemas.openxmlformats.org/officeDocument/2006/relationships/tags" Target="../tags/tag154.xml"/><Relationship Id="rId7" Type="http://schemas.openxmlformats.org/officeDocument/2006/relationships/tags" Target="../tags/tag140.xml"/><Relationship Id="rId12" Type="http://schemas.openxmlformats.org/officeDocument/2006/relationships/tags" Target="../tags/tag145.xml"/><Relationship Id="rId17" Type="http://schemas.openxmlformats.org/officeDocument/2006/relationships/tags" Target="../tags/tag150.xml"/><Relationship Id="rId2" Type="http://schemas.openxmlformats.org/officeDocument/2006/relationships/tags" Target="../tags/tag135.xml"/><Relationship Id="rId16" Type="http://schemas.openxmlformats.org/officeDocument/2006/relationships/tags" Target="../tags/tag149.xml"/><Relationship Id="rId20" Type="http://schemas.openxmlformats.org/officeDocument/2006/relationships/tags" Target="../tags/tag153.xml"/><Relationship Id="rId1" Type="http://schemas.openxmlformats.org/officeDocument/2006/relationships/tags" Target="../tags/tag134.xml"/><Relationship Id="rId6" Type="http://schemas.openxmlformats.org/officeDocument/2006/relationships/tags" Target="../tags/tag139.xml"/><Relationship Id="rId11" Type="http://schemas.openxmlformats.org/officeDocument/2006/relationships/tags" Target="../tags/tag144.xml"/><Relationship Id="rId24" Type="http://schemas.openxmlformats.org/officeDocument/2006/relationships/image" Target="../media/image3.png"/><Relationship Id="rId5" Type="http://schemas.openxmlformats.org/officeDocument/2006/relationships/tags" Target="../tags/tag138.xml"/><Relationship Id="rId15" Type="http://schemas.openxmlformats.org/officeDocument/2006/relationships/tags" Target="../tags/tag148.xml"/><Relationship Id="rId23" Type="http://schemas.openxmlformats.org/officeDocument/2006/relationships/slideLayout" Target="../slideLayouts/slideLayout21.xml"/><Relationship Id="rId10" Type="http://schemas.openxmlformats.org/officeDocument/2006/relationships/tags" Target="../tags/tag143.xml"/><Relationship Id="rId19" Type="http://schemas.openxmlformats.org/officeDocument/2006/relationships/tags" Target="../tags/tag152.xml"/><Relationship Id="rId4" Type="http://schemas.openxmlformats.org/officeDocument/2006/relationships/tags" Target="../tags/tag137.xml"/><Relationship Id="rId9" Type="http://schemas.openxmlformats.org/officeDocument/2006/relationships/tags" Target="../tags/tag142.xml"/><Relationship Id="rId14" Type="http://schemas.openxmlformats.org/officeDocument/2006/relationships/tags" Target="../tags/tag147.xml"/><Relationship Id="rId22" Type="http://schemas.openxmlformats.org/officeDocument/2006/relationships/tags" Target="../tags/tag155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tags" Target="../tags/tag163.xml"/><Relationship Id="rId13" Type="http://schemas.openxmlformats.org/officeDocument/2006/relationships/tags" Target="../tags/tag168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158.xml"/><Relationship Id="rId7" Type="http://schemas.openxmlformats.org/officeDocument/2006/relationships/tags" Target="../tags/tag162.xml"/><Relationship Id="rId12" Type="http://schemas.openxmlformats.org/officeDocument/2006/relationships/tags" Target="../tags/tag167.xml"/><Relationship Id="rId17" Type="http://schemas.openxmlformats.org/officeDocument/2006/relationships/tags" Target="../tags/tag172.xml"/><Relationship Id="rId2" Type="http://schemas.openxmlformats.org/officeDocument/2006/relationships/tags" Target="../tags/tag157.xml"/><Relationship Id="rId16" Type="http://schemas.openxmlformats.org/officeDocument/2006/relationships/tags" Target="../tags/tag171.xml"/><Relationship Id="rId1" Type="http://schemas.openxmlformats.org/officeDocument/2006/relationships/tags" Target="../tags/tag156.xml"/><Relationship Id="rId6" Type="http://schemas.openxmlformats.org/officeDocument/2006/relationships/tags" Target="../tags/tag161.xml"/><Relationship Id="rId11" Type="http://schemas.openxmlformats.org/officeDocument/2006/relationships/tags" Target="../tags/tag166.xml"/><Relationship Id="rId5" Type="http://schemas.openxmlformats.org/officeDocument/2006/relationships/tags" Target="../tags/tag160.xml"/><Relationship Id="rId15" Type="http://schemas.openxmlformats.org/officeDocument/2006/relationships/tags" Target="../tags/tag170.xml"/><Relationship Id="rId10" Type="http://schemas.openxmlformats.org/officeDocument/2006/relationships/tags" Target="../tags/tag165.xml"/><Relationship Id="rId19" Type="http://schemas.openxmlformats.org/officeDocument/2006/relationships/image" Target="../media/image3.png"/><Relationship Id="rId4" Type="http://schemas.openxmlformats.org/officeDocument/2006/relationships/tags" Target="../tags/tag159.xml"/><Relationship Id="rId9" Type="http://schemas.openxmlformats.org/officeDocument/2006/relationships/tags" Target="../tags/tag164.xml"/><Relationship Id="rId14" Type="http://schemas.openxmlformats.org/officeDocument/2006/relationships/tags" Target="../tags/tag16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7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tags" Target="../tags/tag181.xml"/><Relationship Id="rId13" Type="http://schemas.openxmlformats.org/officeDocument/2006/relationships/tags" Target="../tags/tag186.xml"/><Relationship Id="rId18" Type="http://schemas.openxmlformats.org/officeDocument/2006/relationships/slideLayout" Target="../slideLayouts/slideLayout21.xml"/><Relationship Id="rId3" Type="http://schemas.openxmlformats.org/officeDocument/2006/relationships/tags" Target="../tags/tag176.xml"/><Relationship Id="rId7" Type="http://schemas.openxmlformats.org/officeDocument/2006/relationships/tags" Target="../tags/tag180.xml"/><Relationship Id="rId12" Type="http://schemas.openxmlformats.org/officeDocument/2006/relationships/tags" Target="../tags/tag185.xml"/><Relationship Id="rId17" Type="http://schemas.openxmlformats.org/officeDocument/2006/relationships/tags" Target="../tags/tag190.xml"/><Relationship Id="rId2" Type="http://schemas.openxmlformats.org/officeDocument/2006/relationships/tags" Target="../tags/tag175.xml"/><Relationship Id="rId16" Type="http://schemas.openxmlformats.org/officeDocument/2006/relationships/tags" Target="../tags/tag189.xml"/><Relationship Id="rId1" Type="http://schemas.openxmlformats.org/officeDocument/2006/relationships/tags" Target="../tags/tag174.xml"/><Relationship Id="rId6" Type="http://schemas.openxmlformats.org/officeDocument/2006/relationships/tags" Target="../tags/tag179.xml"/><Relationship Id="rId11" Type="http://schemas.openxmlformats.org/officeDocument/2006/relationships/tags" Target="../tags/tag184.xml"/><Relationship Id="rId5" Type="http://schemas.openxmlformats.org/officeDocument/2006/relationships/tags" Target="../tags/tag178.xml"/><Relationship Id="rId15" Type="http://schemas.openxmlformats.org/officeDocument/2006/relationships/tags" Target="../tags/tag188.xml"/><Relationship Id="rId10" Type="http://schemas.openxmlformats.org/officeDocument/2006/relationships/tags" Target="../tags/tag183.xml"/><Relationship Id="rId19" Type="http://schemas.openxmlformats.org/officeDocument/2006/relationships/image" Target="../media/image3.png"/><Relationship Id="rId4" Type="http://schemas.openxmlformats.org/officeDocument/2006/relationships/tags" Target="../tags/tag177.xml"/><Relationship Id="rId9" Type="http://schemas.openxmlformats.org/officeDocument/2006/relationships/tags" Target="../tags/tag182.xml"/><Relationship Id="rId14" Type="http://schemas.openxmlformats.org/officeDocument/2006/relationships/tags" Target="../tags/tag18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" Target="slide42.xml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" Target="slide42.xml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9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42.xml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/>
          <p:nvPr/>
        </p:nvSpPr>
        <p:spPr>
          <a:xfrm>
            <a:off x="2859088" y="900113"/>
            <a:ext cx="5703887" cy="257175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endParaRPr lang="zh-CN" altLang="zh-CN" sz="1800" dirty="0">
              <a:solidFill>
                <a:srgbClr val="FF7C8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099" name="Text Box 3"/>
          <p:cNvSpPr txBox="1"/>
          <p:nvPr/>
        </p:nvSpPr>
        <p:spPr>
          <a:xfrm>
            <a:off x="1900238" y="1466850"/>
            <a:ext cx="6488112" cy="4383088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</a:rPr>
              <a:t>第三章   </a:t>
            </a:r>
            <a:r>
              <a:rPr lang="en-US" altLang="zh-CN" sz="3200" dirty="0">
                <a:solidFill>
                  <a:schemeClr val="tx1"/>
                </a:solidFill>
                <a:latin typeface="Times New Roman" panose="02020603050405020304" pitchFamily="18" charset="0"/>
              </a:rPr>
              <a:t>8086</a:t>
            </a:r>
            <a:r>
              <a:rPr lang="zh-CN" altLang="en-US" sz="3200" dirty="0">
                <a:solidFill>
                  <a:schemeClr val="tx1"/>
                </a:solidFill>
                <a:latin typeface="Times New Roman" panose="02020603050405020304" pitchFamily="18" charset="0"/>
              </a:rPr>
              <a:t>微处理器的指令系统</a:t>
            </a:r>
          </a:p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endParaRPr lang="zh-CN" altLang="en-US" sz="2800" dirty="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algn="just" eaLnBrk="0" hangingPunct="0">
              <a:spcBef>
                <a:spcPct val="50000"/>
              </a:spcBef>
            </a:pPr>
            <a:r>
              <a:rPr lang="en-US" altLang="zh-CN" sz="2400" u="sng" dirty="0">
                <a:solidFill>
                  <a:schemeClr val="hlink"/>
                </a:solidFill>
                <a:latin typeface="Times New Roman" panose="02020603050405020304" pitchFamily="18" charset="0"/>
                <a:hlinkClick r:id="rId2" action="ppaction://hlinksldjump"/>
              </a:rPr>
              <a:t>3.1   </a:t>
            </a:r>
            <a:r>
              <a:rPr lang="en-US" altLang="zh-CN" sz="2400" u="sng" dirty="0">
                <a:solidFill>
                  <a:schemeClr val="hlink"/>
                </a:solidFill>
                <a:latin typeface="Times New Roman" panose="02020603050405020304" pitchFamily="18" charset="0"/>
              </a:rPr>
              <a:t>   </a:t>
            </a:r>
            <a:r>
              <a:rPr lang="zh-CN" altLang="en-US" sz="2400" u="sng" dirty="0">
                <a:solidFill>
                  <a:schemeClr val="hlink"/>
                </a:solidFill>
                <a:latin typeface="Times New Roman" panose="02020603050405020304" pitchFamily="18" charset="0"/>
              </a:rPr>
              <a:t>寻址方式</a:t>
            </a:r>
          </a:p>
          <a:p>
            <a:pPr algn="just" eaLnBrk="0" hangingPunct="0">
              <a:spcBef>
                <a:spcPct val="50000"/>
              </a:spcBef>
            </a:pPr>
            <a:r>
              <a:rPr lang="en-US" altLang="zh-CN" sz="2400" u="sng" dirty="0">
                <a:solidFill>
                  <a:schemeClr val="hlink"/>
                </a:solidFill>
                <a:latin typeface="Times New Roman" panose="02020603050405020304" pitchFamily="18" charset="0"/>
              </a:rPr>
              <a:t>       </a:t>
            </a:r>
            <a:endParaRPr lang="zh-CN" altLang="en-US" sz="2400" u="sng" dirty="0">
              <a:solidFill>
                <a:schemeClr val="hlink"/>
              </a:solidFill>
              <a:latin typeface="Times New Roman" panose="02020603050405020304" pitchFamily="18" charset="0"/>
            </a:endParaRPr>
          </a:p>
          <a:p>
            <a:pPr algn="just" eaLnBrk="0" hangingPunct="0">
              <a:spcBef>
                <a:spcPct val="50000"/>
              </a:spcBef>
            </a:pPr>
            <a:r>
              <a:rPr lang="en-US" altLang="zh-CN" sz="2400" dirty="0">
                <a:solidFill>
                  <a:schemeClr val="hlink"/>
                </a:solidFill>
                <a:latin typeface="Times New Roman" panose="02020603050405020304" pitchFamily="18" charset="0"/>
                <a:hlinkClick r:id="" action="ppaction://noaction"/>
              </a:rPr>
              <a:t>3.2      </a:t>
            </a:r>
            <a:r>
              <a:rPr lang="en-US" altLang="zh-CN" sz="2400" u="sng" dirty="0">
                <a:solidFill>
                  <a:schemeClr val="hlink"/>
                </a:solidFill>
                <a:latin typeface="Times New Roman" panose="02020603050405020304" pitchFamily="18" charset="0"/>
              </a:rPr>
              <a:t>8086CPU</a:t>
            </a:r>
            <a:r>
              <a:rPr lang="zh-CN" altLang="en-US" sz="2400" u="sng" dirty="0">
                <a:solidFill>
                  <a:schemeClr val="hlink"/>
                </a:solidFill>
                <a:latin typeface="Times New Roman" panose="02020603050405020304" pitchFamily="18" charset="0"/>
              </a:rPr>
              <a:t>指令系统</a:t>
            </a:r>
          </a:p>
          <a:p>
            <a:pPr algn="just" eaLnBrk="0" hangingPunct="0">
              <a:spcBef>
                <a:spcPct val="50000"/>
              </a:spcBef>
            </a:pPr>
            <a:endParaRPr lang="zh-CN" altLang="en-US" sz="2400" u="sng" dirty="0">
              <a:solidFill>
                <a:schemeClr val="hlink"/>
              </a:solidFill>
              <a:latin typeface="Times New Roman" panose="02020603050405020304" pitchFamily="18" charset="0"/>
            </a:endParaRPr>
          </a:p>
          <a:p>
            <a:pPr algn="just" eaLnBrk="0" hangingPunct="0">
              <a:spcBef>
                <a:spcPct val="50000"/>
              </a:spcBef>
            </a:pPr>
            <a:endParaRPr lang="zh-CN" altLang="en-US" sz="2400" u="sng" dirty="0">
              <a:solidFill>
                <a:schemeClr val="hlink"/>
              </a:solidFill>
              <a:latin typeface="Times New Roman" panose="02020603050405020304" pitchFamily="18" charset="0"/>
            </a:endParaRPr>
          </a:p>
          <a:p>
            <a:pPr eaLnBrk="0" hangingPunct="0">
              <a:spcBef>
                <a:spcPct val="50000"/>
              </a:spcBef>
            </a:pPr>
            <a:endParaRPr lang="en-US" altLang="zh-CN" sz="2400" u="sng" dirty="0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/>
          <p:cNvSpPr>
            <a:spLocks noGrp="1" noRot="1"/>
          </p:cNvSpPr>
          <p:nvPr>
            <p:ph idx="1"/>
          </p:nvPr>
        </p:nvSpPr>
        <p:spPr>
          <a:xfrm>
            <a:off x="323850" y="1355725"/>
            <a:ext cx="8540750" cy="1779588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sz="2000" b="1" dirty="0"/>
              <a:t>概念</a:t>
            </a:r>
          </a:p>
          <a:p>
            <a:pPr eaLnBrk="1" hangingPunct="1">
              <a:buNone/>
            </a:pPr>
            <a:r>
              <a:rPr lang="zh-CN" altLang="en-US" sz="2000" b="1" dirty="0"/>
              <a:t>    </a:t>
            </a:r>
            <a:r>
              <a:rPr lang="en-US" altLang="zh-CN" sz="2000" b="1" dirty="0"/>
              <a:t>1</a:t>
            </a:r>
            <a:r>
              <a:rPr lang="zh-CN" altLang="en-US" sz="2000" b="1" dirty="0"/>
              <a:t>、</a:t>
            </a:r>
            <a:r>
              <a:rPr lang="zh-CN" altLang="en-US" sz="2000" b="1" dirty="0">
                <a:solidFill>
                  <a:srgbClr val="CC3300"/>
                </a:solidFill>
              </a:rPr>
              <a:t>逻辑地址</a:t>
            </a:r>
            <a:r>
              <a:rPr lang="en-US" altLang="zh-CN" sz="2000" b="1" dirty="0">
                <a:solidFill>
                  <a:srgbClr val="CC3300"/>
                </a:solidFill>
              </a:rPr>
              <a:t>LA  </a:t>
            </a:r>
            <a:r>
              <a:rPr lang="zh-CN" altLang="en-US" sz="2000" b="1" dirty="0"/>
              <a:t>存储单元的地址用</a:t>
            </a:r>
            <a:r>
              <a:rPr lang="en-US" altLang="zh-CN" sz="2000" b="1" dirty="0"/>
              <a:t>  </a:t>
            </a:r>
            <a:r>
              <a:rPr lang="zh-CN" altLang="en-US" sz="2000" b="1" dirty="0">
                <a:solidFill>
                  <a:srgbClr val="FF0000"/>
                </a:solidFill>
              </a:rPr>
              <a:t>段基值和段内偏移量</a:t>
            </a:r>
            <a:r>
              <a:rPr lang="en-US" altLang="zh-CN" sz="2000" b="1" dirty="0">
                <a:solidFill>
                  <a:srgbClr val="FF0000"/>
                </a:solidFill>
              </a:rPr>
              <a:t> </a:t>
            </a:r>
            <a:r>
              <a:rPr lang="zh-CN" altLang="en-US" sz="2000" b="1" dirty="0"/>
              <a:t>来表示</a:t>
            </a:r>
            <a:r>
              <a:rPr lang="en-US" altLang="zh-CN" sz="2000" b="1" dirty="0"/>
              <a:t>,</a:t>
            </a:r>
            <a:r>
              <a:rPr lang="zh-CN" altLang="en-US" sz="2000" b="1" dirty="0"/>
              <a:t>段基值确定它所在的段位于整个存储空间的位置</a:t>
            </a:r>
            <a:r>
              <a:rPr lang="en-US" altLang="zh-CN" sz="2000" b="1" dirty="0"/>
              <a:t>,</a:t>
            </a:r>
            <a:r>
              <a:rPr lang="zh-CN" altLang="en-US" sz="2000" b="1" dirty="0"/>
              <a:t>偏移量确定它在段内的位置</a:t>
            </a:r>
            <a:r>
              <a:rPr lang="en-US" altLang="zh-CN" sz="2000" b="1" dirty="0"/>
              <a:t>,</a:t>
            </a:r>
            <a:r>
              <a:rPr lang="zh-CN" altLang="en-US" sz="2000" b="1" dirty="0"/>
              <a:t>这种地址表示方式称为逻辑地址</a:t>
            </a:r>
            <a:r>
              <a:rPr lang="en-US" altLang="zh-CN" sz="2000" b="1" dirty="0"/>
              <a:t>,</a:t>
            </a:r>
            <a:r>
              <a:rPr lang="zh-CN" altLang="en-US" sz="2000" b="1" dirty="0"/>
              <a:t>通常表示为</a:t>
            </a:r>
            <a:r>
              <a:rPr lang="zh-CN" altLang="en-US" sz="2000" b="1" dirty="0">
                <a:solidFill>
                  <a:srgbClr val="FF0000"/>
                </a:solidFill>
              </a:rPr>
              <a:t>段地址</a:t>
            </a:r>
            <a:r>
              <a:rPr lang="en-US" altLang="zh-CN" sz="2000" b="1" dirty="0">
                <a:solidFill>
                  <a:srgbClr val="FF0000"/>
                </a:solidFill>
              </a:rPr>
              <a:t>:</a:t>
            </a:r>
            <a:r>
              <a:rPr lang="zh-CN" altLang="en-US" sz="2000" b="1" dirty="0">
                <a:solidFill>
                  <a:srgbClr val="FF0000"/>
                </a:solidFill>
              </a:rPr>
              <a:t>偏移量</a:t>
            </a:r>
            <a:r>
              <a:rPr lang="zh-CN" altLang="en-US" sz="2000" b="1" dirty="0"/>
              <a:t>的形式</a:t>
            </a:r>
            <a:endParaRPr lang="zh-CN" altLang="en-US" sz="2000" dirty="0"/>
          </a:p>
          <a:p>
            <a:pPr eaLnBrk="1" hangingPunct="1">
              <a:buNone/>
            </a:pPr>
            <a:r>
              <a:rPr lang="zh-CN" altLang="en-US" sz="2000" dirty="0">
                <a:solidFill>
                  <a:schemeClr val="tx2"/>
                </a:solidFill>
              </a:rPr>
              <a:t>     </a:t>
            </a:r>
            <a:r>
              <a:rPr lang="zh-CN" altLang="en-US" sz="2000" b="1" dirty="0">
                <a:solidFill>
                  <a:schemeClr val="tx2"/>
                </a:solidFill>
              </a:rPr>
              <a:t>如：</a:t>
            </a:r>
            <a:r>
              <a:rPr lang="en-US" altLang="zh-CN" sz="2000" b="1" dirty="0">
                <a:solidFill>
                  <a:schemeClr val="tx2"/>
                </a:solidFill>
              </a:rPr>
              <a:t>2000H:1500H</a:t>
            </a:r>
          </a:p>
        </p:txBody>
      </p:sp>
      <p:sp>
        <p:nvSpPr>
          <p:cNvPr id="546819" name="Rectangle 3"/>
          <p:cNvSpPr/>
          <p:nvPr/>
        </p:nvSpPr>
        <p:spPr>
          <a:xfrm>
            <a:off x="635000" y="3071813"/>
            <a:ext cx="8051800" cy="163004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zh-CN" altLang="en-US" dirty="0">
                <a:solidFill>
                  <a:srgbClr val="CC3300"/>
                </a:solidFill>
                <a:latin typeface="Arial" panose="020B0604020202020204" pitchFamily="34" charset="0"/>
              </a:rPr>
              <a:t>有效地址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EA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 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指某内存单元相对于段起始位置的偏移量，也称为偏移地址。程序员在编程时，若要访问内存中的数据，往往给出的是该数据在内存中的有效地址。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CPU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的总线接口部件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BIU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中的地址加法器就可根据段寄存器值（即段起始地址）和有效地址计算出内存单元的实际地址，即物理地址。</a:t>
            </a:r>
          </a:p>
        </p:txBody>
      </p:sp>
      <p:sp>
        <p:nvSpPr>
          <p:cNvPr id="546820" name="Rectangle 4"/>
          <p:cNvSpPr/>
          <p:nvPr/>
        </p:nvSpPr>
        <p:spPr>
          <a:xfrm>
            <a:off x="635000" y="4751388"/>
            <a:ext cx="8051800" cy="163004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zh-CN" altLang="en-US" dirty="0">
                <a:solidFill>
                  <a:srgbClr val="CC3300"/>
                </a:solidFill>
                <a:latin typeface="Arial" panose="020B0604020202020204" pitchFamily="34" charset="0"/>
              </a:rPr>
              <a:t>物理地址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PA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由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CPU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的地址总线上的信息表示的地址。如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8086CPU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的地址线是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20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根，则内存单元的物理地址就用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20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位二进制数据来表示，为了书写方便，通常写为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16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进制形式。</a:t>
            </a:r>
          </a:p>
          <a:p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如：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56A10H</a:t>
            </a:r>
          </a:p>
        </p:txBody>
      </p:sp>
      <p:sp>
        <p:nvSpPr>
          <p:cNvPr id="546821" name="Rectangle 5"/>
          <p:cNvSpPr/>
          <p:nvPr/>
        </p:nvSpPr>
        <p:spPr>
          <a:xfrm>
            <a:off x="635000" y="768350"/>
            <a:ext cx="26035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3. </a:t>
            </a:r>
            <a:r>
              <a:rPr lang="zh-CN" altLang="en-US" dirty="0">
                <a:solidFill>
                  <a:schemeClr val="hlink"/>
                </a:solidFill>
                <a:latin typeface="Arial" panose="020B0604020202020204" pitchFamily="34" charset="0"/>
              </a:rPr>
              <a:t>存储器寻址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46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46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46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468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68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68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68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546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5" dur="500"/>
                                        <p:tgtEl>
                                          <p:spTgt spid="546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6818" grpId="0" build="p"/>
      <p:bldP spid="546819" grpId="0"/>
      <p:bldP spid="546820" grpId="0"/>
      <p:bldP spid="546821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3"/>
          <p:cNvSpPr>
            <a:spLocks noGrp="1" noRot="1"/>
          </p:cNvSpPr>
          <p:nvPr>
            <p:ph idx="1"/>
          </p:nvPr>
        </p:nvSpPr>
        <p:spPr/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dirty="0"/>
              <a:t>四、串操作指令（有兴趣的学生自学）</a:t>
            </a:r>
          </a:p>
        </p:txBody>
      </p:sp>
    </p:spTree>
  </p:cSld>
  <p:clrMapOvr>
    <a:masterClrMapping/>
  </p:clrMapOvr>
  <p:transition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186" name="Rectangle 2"/>
          <p:cNvSpPr>
            <a:spLocks noGrp="1"/>
          </p:cNvSpPr>
          <p:nvPr>
            <p:ph idx="1"/>
          </p:nvPr>
        </p:nvSpPr>
        <p:spPr>
          <a:xfrm>
            <a:off x="468313" y="874713"/>
            <a:ext cx="8675687" cy="670242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教学目标及基本要求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判断指令正确性；掌握指令的特殊用途；掌握基本操作的程序段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教学内容、教学方式及学时分配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程序转移指令（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1h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指令综合运用（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1h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教学内容的重点和难点</a:t>
            </a:r>
          </a:p>
          <a:p>
            <a:pPr eaLnBrk="1" hangingPunct="1"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标志寄存器状态标志位与转移指令之间的关系（重点）</a:t>
            </a:r>
          </a:p>
          <a:p>
            <a:pPr eaLnBrk="1" hangingPunct="1"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快速乘除法的实现（重点）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教学组织形式及教学过程中应注意的问题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教授为主、配合学生的互动情况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注重学生对指令用途的理解和掌握，淡化语法，配合实例和课题练习</a:t>
            </a:r>
            <a:endParaRPr lang="en-US" altLang="zh-CN" sz="2000" b="1" dirty="0">
              <a:latin typeface="仿宋_GB2312" panose="02010609030101010101" pitchFamily="49" charset="-122"/>
              <a:ea typeface="仿宋_GB2312" panose="02010609030101010101" pitchFamily="49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主要教学参考书目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黄丽雯等编著，微机原理与接口技术，科学出版社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思考题与习题等</a:t>
            </a:r>
            <a:r>
              <a:rPr lang="zh-CN" altLang="en-US" sz="2400" dirty="0"/>
              <a:t> 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习题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3.5 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、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3.8</a:t>
            </a:r>
          </a:p>
        </p:txBody>
      </p:sp>
      <p:sp>
        <p:nvSpPr>
          <p:cNvPr id="93187" name="Text Box 3"/>
          <p:cNvSpPr txBox="1"/>
          <p:nvPr/>
        </p:nvSpPr>
        <p:spPr>
          <a:xfrm>
            <a:off x="7524750" y="417513"/>
            <a:ext cx="1223963" cy="4572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latin typeface="华文彩云" panose="02010800040101010101" pitchFamily="2" charset="-122"/>
                <a:ea typeface="华文彩云" panose="02010800040101010101" pitchFamily="2" charset="-122"/>
              </a:rPr>
              <a:t>教案五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05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05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605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605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605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605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605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6051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6051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6051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6051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6051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500"/>
                                        <p:tgtEl>
                                          <p:spTgt spid="6051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2" dur="500"/>
                                        <p:tgtEl>
                                          <p:spTgt spid="60518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7" dur="500"/>
                                        <p:tgtEl>
                                          <p:spTgt spid="60518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5186" grpId="0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Rot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sz="4000" dirty="0">
                <a:solidFill>
                  <a:srgbClr val="CC3300"/>
                </a:solidFill>
                <a:ea typeface="华文琥珀" panose="02010800040101010101" pitchFamily="2" charset="-122"/>
              </a:rPr>
              <a:t>五  程序转移指令</a:t>
            </a:r>
            <a:r>
              <a:rPr lang="en-US" altLang="zh-CN" sz="4000" b="1" dirty="0">
                <a:sym typeface="+mn-ea"/>
              </a:rPr>
              <a:t>  P78</a:t>
            </a:r>
            <a:r>
              <a:rPr lang="zh-CN" altLang="en-US" sz="4000" b="1" dirty="0">
                <a:sym typeface="+mn-ea"/>
              </a:rPr>
              <a:t>表</a:t>
            </a:r>
            <a:r>
              <a:rPr lang="en-US" altLang="zh-CN" sz="4000" b="1" dirty="0">
                <a:sym typeface="+mn-ea"/>
              </a:rPr>
              <a:t>3-6</a:t>
            </a:r>
            <a:br>
              <a:rPr lang="zh-CN" altLang="en-US" sz="4000" b="1" dirty="0"/>
            </a:br>
            <a:endParaRPr lang="zh-CN" altLang="en-US" sz="4000" b="1" dirty="0">
              <a:solidFill>
                <a:srgbClr val="CC3300"/>
              </a:solidFill>
              <a:ea typeface="华文琥珀" panose="02010800040101010101" pitchFamily="2" charset="-122"/>
            </a:endParaRPr>
          </a:p>
        </p:txBody>
      </p:sp>
      <p:sp>
        <p:nvSpPr>
          <p:cNvPr id="94211" name="Rectangle 3"/>
          <p:cNvSpPr>
            <a:spLocks noGrp="1" noRot="1"/>
          </p:cNvSpPr>
          <p:nvPr>
            <p:ph idx="1"/>
          </p:nvPr>
        </p:nvSpPr>
        <p:spPr>
          <a:xfrm>
            <a:off x="1889125" y="1485900"/>
            <a:ext cx="6956425" cy="1821815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b="1" dirty="0"/>
              <a:t>无条件转移指令</a:t>
            </a:r>
          </a:p>
          <a:p>
            <a:pPr eaLnBrk="1" hangingPunct="1"/>
            <a:r>
              <a:rPr lang="zh-CN" altLang="en-US" b="1" dirty="0"/>
              <a:t>条件转移指令</a:t>
            </a:r>
          </a:p>
          <a:p>
            <a:pPr eaLnBrk="1" hangingPunct="1"/>
            <a:r>
              <a:rPr lang="zh-CN" altLang="en-US" b="1" dirty="0"/>
              <a:t>重复转移指令</a:t>
            </a:r>
            <a:endParaRPr lang="en-US" altLang="zh-CN" b="1" dirty="0"/>
          </a:p>
          <a:p>
            <a:pPr eaLnBrk="1" hangingPunct="1"/>
            <a:endParaRPr lang="en-US" altLang="zh-CN" b="1" dirty="0"/>
          </a:p>
          <a:p>
            <a:pPr eaLnBrk="1" hangingPunct="1">
              <a:buNone/>
            </a:pPr>
            <a:r>
              <a:rPr lang="en-US" altLang="zh-CN" b="1" dirty="0"/>
              <a:t>      </a:t>
            </a:r>
            <a:endParaRPr lang="zh-CN" altLang="en-US" b="1" dirty="0"/>
          </a:p>
        </p:txBody>
      </p:sp>
      <p:sp>
        <p:nvSpPr>
          <p:cNvPr id="2" name="文本框 1"/>
          <p:cNvSpPr txBox="1"/>
          <p:nvPr/>
        </p:nvSpPr>
        <p:spPr>
          <a:xfrm>
            <a:off x="1214755" y="3674110"/>
            <a:ext cx="671512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/>
              <a:t>【任务一】为分支程序设计打下基础</a:t>
            </a:r>
          </a:p>
          <a:p>
            <a:pPr>
              <a:lnSpc>
                <a:spcPct val="150000"/>
              </a:lnSpc>
            </a:pPr>
            <a:r>
              <a:rPr lang="zh-CN" altLang="en-US" sz="2800"/>
              <a:t>【任务二】为循环程序设计打下基础</a:t>
            </a:r>
          </a:p>
          <a:p>
            <a:endParaRPr lang="zh-CN" altLang="en-US" sz="280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Rot="1"/>
          </p:cNvSpPr>
          <p:nvPr>
            <p:ph idx="1"/>
          </p:nvPr>
        </p:nvSpPr>
        <p:spPr>
          <a:xfrm>
            <a:off x="304800" y="2354263"/>
            <a:ext cx="8540750" cy="4837112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2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CALL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指令（了解）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用于调用一个“过程”（子程序），此时必须由一个保存断点的操作，也就是将</a:t>
            </a:r>
            <a:r>
              <a:rPr lang="en-US" altLang="zh-CN" sz="2400" b="1" dirty="0">
                <a:latin typeface="宋体" panose="02010600030101010101" pitchFamily="2" charset="-122"/>
              </a:rPr>
              <a:t>CALL</a:t>
            </a:r>
            <a:r>
              <a:rPr lang="zh-CN" altLang="en-US" sz="2400" b="1" dirty="0">
                <a:latin typeface="宋体" panose="02010600030101010101" pitchFamily="2" charset="-122"/>
              </a:rPr>
              <a:t>指令的下一条指令的段基址</a:t>
            </a:r>
            <a:r>
              <a:rPr lang="en-US" altLang="zh-CN" sz="2400" b="1" dirty="0">
                <a:latin typeface="宋体" panose="02010600030101010101" pitchFamily="2" charset="-122"/>
              </a:rPr>
              <a:t>CS</a:t>
            </a:r>
            <a:r>
              <a:rPr lang="zh-CN" altLang="en-US" sz="2400" b="1" dirty="0">
                <a:latin typeface="宋体" panose="02010600030101010101" pitchFamily="2" charset="-122"/>
              </a:rPr>
              <a:t>和偏移地址</a:t>
            </a:r>
            <a:r>
              <a:rPr lang="en-US" altLang="zh-CN" sz="2400" b="1" dirty="0">
                <a:latin typeface="宋体" panose="02010600030101010101" pitchFamily="2" charset="-122"/>
              </a:rPr>
              <a:t>IP</a:t>
            </a:r>
            <a:r>
              <a:rPr lang="zh-CN" altLang="en-US" sz="2400" b="1" dirty="0">
                <a:latin typeface="宋体" panose="02010600030101010101" pitchFamily="2" charset="-122"/>
              </a:rPr>
              <a:t>进栈保护，以供返回时使用。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3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RET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指令（了解）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用来控制从一个子程序返回到调用该过程的</a:t>
            </a:r>
            <a:r>
              <a:rPr lang="en-US" altLang="zh-CN" sz="2400" b="1" dirty="0">
                <a:latin typeface="宋体" panose="02010600030101010101" pitchFamily="2" charset="-122"/>
              </a:rPr>
              <a:t>CALL</a:t>
            </a:r>
            <a:r>
              <a:rPr lang="zh-CN" altLang="en-US" sz="2400" b="1" dirty="0">
                <a:latin typeface="宋体" panose="02010600030101010101" pitchFamily="2" charset="-122"/>
              </a:rPr>
              <a:t>指令之后的那条指令，即返回断点。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INT  N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</a:rPr>
              <a:t>指令 </a:t>
            </a:r>
            <a:r>
              <a:rPr lang="zh-CN" altLang="en-US" sz="2400" b="1" dirty="0">
                <a:solidFill>
                  <a:srgbClr val="C00000"/>
                </a:solidFill>
                <a:latin typeface="宋体" panose="02010600030101010101" pitchFamily="2" charset="-122"/>
              </a:rPr>
              <a:t>√</a:t>
            </a:r>
            <a:endParaRPr lang="zh-CN" altLang="en-US" sz="2400" b="1" dirty="0">
              <a:solidFill>
                <a:srgbClr val="000000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</a:t>
            </a: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</a:rPr>
              <a:t>标志寄存器、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</a:rPr>
              <a:t>CS/IP</a:t>
            </a: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</a:rPr>
              <a:t>压栈；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</a:rPr>
              <a:t>TF/IF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  <a:sym typeface="Wingdings" panose="05000000000000000000" pitchFamily="2" charset="2"/>
              </a:rPr>
              <a:t>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</a:rPr>
              <a:t>；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</a:rPr>
              <a:t>   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</a:rPr>
              <a:t>CS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  <a:sym typeface="Wingdings" panose="05000000000000000000" pitchFamily="2" charset="2"/>
              </a:rPr>
              <a:t>(N*4+3</a:t>
            </a: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  <a:sym typeface="Wingdings" panose="05000000000000000000" pitchFamily="2" charset="2"/>
              </a:rPr>
              <a:t>、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  <a:sym typeface="Wingdings" panose="05000000000000000000" pitchFamily="2" charset="2"/>
              </a:rPr>
              <a:t>N*4+2</a:t>
            </a: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  <a:sym typeface="Wingdings" panose="05000000000000000000" pitchFamily="2" charset="2"/>
              </a:rPr>
              <a:t>）  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  <a:sym typeface="Wingdings" panose="05000000000000000000" pitchFamily="2" charset="2"/>
              </a:rPr>
              <a:t>IP(N*4+1</a:t>
            </a:r>
            <a:r>
              <a:rPr lang="zh-CN" altLang="en-US" sz="2400" b="1" dirty="0">
                <a:solidFill>
                  <a:srgbClr val="FF0000"/>
                </a:solidFill>
                <a:latin typeface="宋体" panose="02010600030101010101" pitchFamily="2" charset="-122"/>
                <a:sym typeface="Wingdings" panose="05000000000000000000" pitchFamily="2" charset="2"/>
              </a:rPr>
              <a:t>、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  <a:sym typeface="Wingdings" panose="05000000000000000000" pitchFamily="2" charset="2"/>
              </a:rPr>
              <a:t>N*4)</a:t>
            </a:r>
            <a:endParaRPr lang="en-US" altLang="zh-CN" sz="2400" b="1" dirty="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2800" b="1" dirty="0">
              <a:latin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3250" y="482600"/>
            <a:ext cx="8540750" cy="1784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buFont typeface="Wingdings" panose="05000000000000000000" pitchFamily="2" charset="2"/>
            </a:pPr>
            <a:r>
              <a:rPr lang="en-US" altLang="zh-CN" sz="2400" dirty="0">
                <a:solidFill>
                  <a:srgbClr val="000000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dirty="0">
                <a:solidFill>
                  <a:srgbClr val="000000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dirty="0">
                <a:solidFill>
                  <a:srgbClr val="000000"/>
                </a:solidFill>
                <a:latin typeface="宋体" panose="02010600030101010101" pitchFamily="2" charset="-122"/>
              </a:rPr>
              <a:t>JMP</a:t>
            </a:r>
            <a:r>
              <a:rPr lang="zh-CN" altLang="en-US" sz="2400" dirty="0">
                <a:solidFill>
                  <a:srgbClr val="000000"/>
                </a:solidFill>
                <a:latin typeface="宋体" panose="02010600030101010101" pitchFamily="2" charset="-122"/>
              </a:rPr>
              <a:t>指令</a:t>
            </a:r>
            <a:r>
              <a:rPr lang="zh-CN" altLang="en-US" sz="2400" dirty="0">
                <a:solidFill>
                  <a:srgbClr val="C00000"/>
                </a:solidFill>
                <a:latin typeface="宋体" panose="02010600030101010101" pitchFamily="2" charset="-122"/>
              </a:rPr>
              <a:t>√</a:t>
            </a:r>
          </a:p>
          <a:p>
            <a:pPr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000000"/>
                </a:solidFill>
                <a:latin typeface="宋体" panose="02010600030101010101" pitchFamily="2" charset="-122"/>
              </a:rPr>
              <a:t>指令格式为：</a:t>
            </a:r>
            <a:r>
              <a:rPr lang="en-US" altLang="zh-CN" sz="2400" dirty="0">
                <a:solidFill>
                  <a:srgbClr val="000000"/>
                </a:solidFill>
                <a:latin typeface="宋体" panose="02010600030101010101" pitchFamily="2" charset="-122"/>
              </a:rPr>
              <a:t>JMP </a:t>
            </a:r>
            <a:r>
              <a:rPr lang="zh-CN" altLang="en-US" sz="2400" dirty="0">
                <a:solidFill>
                  <a:srgbClr val="000000"/>
                </a:solidFill>
                <a:latin typeface="宋体" panose="02010600030101010101" pitchFamily="2" charset="-122"/>
              </a:rPr>
              <a:t>标号</a:t>
            </a:r>
          </a:p>
          <a:p>
            <a:pPr>
              <a:buFont typeface="Wingdings" panose="05000000000000000000" pitchFamily="2" charset="2"/>
            </a:pPr>
            <a:r>
              <a:rPr lang="zh-CN" altLang="en-US" sz="2400" dirty="0">
                <a:latin typeface="宋体" panose="02010600030101010101" pitchFamily="2" charset="-122"/>
              </a:rPr>
              <a:t>   例：</a:t>
            </a:r>
            <a:r>
              <a:rPr lang="en-US" altLang="zh-CN" sz="2400" dirty="0">
                <a:latin typeface="宋体" panose="02010600030101010101" pitchFamily="2" charset="-122"/>
              </a:rPr>
              <a:t>JMP START</a:t>
            </a:r>
          </a:p>
          <a:p>
            <a:pPr>
              <a:buFont typeface="Wingdings" panose="05000000000000000000" pitchFamily="2" charset="2"/>
            </a:pPr>
            <a:r>
              <a:rPr lang="zh-CN" altLang="en-US" dirty="0">
                <a:solidFill>
                  <a:schemeClr val="tx2"/>
                </a:solidFill>
                <a:latin typeface="宋体" panose="02010600030101010101" pitchFamily="2" charset="-122"/>
              </a:rPr>
              <a:t>该指令无条件地将程序转移到指令指定的符号地址，程序在那里继续下去</a:t>
            </a:r>
            <a:endParaRPr lang="en-US" altLang="zh-CN" dirty="0">
              <a:solidFill>
                <a:schemeClr val="tx2"/>
              </a:solidFill>
              <a:latin typeface="宋体" panose="02010600030101010101" pitchFamily="2" charset="-122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3250" y="1984375"/>
            <a:ext cx="6394450" cy="3698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宋体" panose="02010600030101010101" pitchFamily="2" charset="-122"/>
              </a:rPr>
              <a:t>JMP</a:t>
            </a:r>
            <a:r>
              <a:rPr lang="zh-CN" altLang="en-US" dirty="0">
                <a:solidFill>
                  <a:srgbClr val="00B050"/>
                </a:solidFill>
                <a:latin typeface="宋体" panose="02010600030101010101" pitchFamily="2" charset="-122"/>
              </a:rPr>
              <a:t>的段内间接，段间转移学生了解即可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9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9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90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90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9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9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90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90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4" dur="500"/>
                                        <p:tgtEl>
                                          <p:spTgt spid="890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890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0" dur="500"/>
                                        <p:tgtEl>
                                          <p:spTgt spid="890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Rot="1"/>
          </p:cNvSpPr>
          <p:nvPr>
            <p:ph idx="1"/>
          </p:nvPr>
        </p:nvSpPr>
        <p:spPr>
          <a:xfrm>
            <a:off x="304800" y="1204913"/>
            <a:ext cx="8540750" cy="4662487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sz="2800" b="1" dirty="0"/>
              <a:t>条件转移指令  </a:t>
            </a:r>
          </a:p>
          <a:p>
            <a:pPr eaLnBrk="1" hangingPunct="1">
              <a:buNone/>
            </a:pPr>
            <a:r>
              <a:rPr lang="zh-CN" altLang="en-US" sz="2800" b="1" dirty="0"/>
              <a:t>        条件转移指令根据执行该指令时</a:t>
            </a:r>
            <a:r>
              <a:rPr lang="en-US" altLang="zh-CN" sz="2800" b="1" dirty="0"/>
              <a:t>CPU</a:t>
            </a:r>
            <a:r>
              <a:rPr lang="zh-CN" altLang="en-US" sz="2800" b="1" dirty="0"/>
              <a:t>标志位的状态而决定是否发生控制转移指令。所有的条件转移指令完成的都是短距离相对转移（即在距转移指令的</a:t>
            </a:r>
            <a:r>
              <a:rPr lang="en-US" altLang="zh-CN" sz="2800" b="1" dirty="0"/>
              <a:t>-128</a:t>
            </a:r>
            <a:r>
              <a:rPr lang="zh-CN" altLang="en-US" b="1" dirty="0"/>
              <a:t>～</a:t>
            </a:r>
            <a:r>
              <a:rPr lang="en-US" altLang="zh-CN" b="1" dirty="0"/>
              <a:t>+127</a:t>
            </a:r>
            <a:r>
              <a:rPr lang="zh-CN" altLang="en-US" b="1" dirty="0"/>
              <a:t>范围内转移）</a:t>
            </a:r>
            <a:r>
              <a:rPr lang="zh-CN" altLang="en-US" sz="2800" b="1" dirty="0"/>
              <a:t>，如果转移距离超过短距离范围，则必须使用两级跳转。</a:t>
            </a:r>
          </a:p>
          <a:p>
            <a:pPr eaLnBrk="1" hangingPunct="1">
              <a:buNone/>
            </a:pPr>
            <a:endParaRPr lang="zh-CN" altLang="en-US" sz="2800" b="1" dirty="0"/>
          </a:p>
          <a:p>
            <a:pPr eaLnBrk="1" hangingPunct="1">
              <a:buNone/>
            </a:pPr>
            <a:endParaRPr lang="en-US" altLang="zh-CN" sz="2800" b="1" dirty="0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5922" name="Group 2"/>
          <p:cNvGraphicFramePr>
            <a:graphicFrameLocks noGrp="1"/>
          </p:cNvGraphicFramePr>
          <p:nvPr/>
        </p:nvGraphicFramePr>
        <p:xfrm>
          <a:off x="1524000" y="1397000"/>
          <a:ext cx="6432550" cy="5151438"/>
        </p:xfrm>
        <a:graphic>
          <a:graphicData uri="http://schemas.openxmlformats.org/drawingml/2006/table">
            <a:tbl>
              <a:tblPr/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4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CF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JC (CF=1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JNC (CF=0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ZF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JZ (ZF=1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JNZ (ZF=0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OF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JO (OF=1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JNO (OF=0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SF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JS (SF=1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JNS (SF=0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PF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JP (PF=1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JNP (PF=0</a:t>
                      </a: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时跳转）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7302" name="Text Box 22"/>
          <p:cNvSpPr txBox="1"/>
          <p:nvPr/>
        </p:nvSpPr>
        <p:spPr>
          <a:xfrm>
            <a:off x="1187450" y="476250"/>
            <a:ext cx="7080250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根据状态标志位为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或为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转移的指令如下 ：</a:t>
            </a:r>
          </a:p>
        </p:txBody>
      </p:sp>
    </p:spTree>
  </p:cSld>
  <p:clrMapOvr>
    <a:masterClrMapping/>
  </p:clrMapOvr>
  <p:transition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Rot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dirty="0"/>
              <a:t>根据无符号数比较结果的跳转</a:t>
            </a:r>
          </a:p>
        </p:txBody>
      </p:sp>
      <p:graphicFrame>
        <p:nvGraphicFramePr>
          <p:cNvPr id="466947" name="Group 3"/>
          <p:cNvGraphicFramePr>
            <a:graphicFrameLocks noGrp="1"/>
          </p:cNvGraphicFramePr>
          <p:nvPr>
            <p:ph idx="1"/>
          </p:nvPr>
        </p:nvGraphicFramePr>
        <p:xfrm>
          <a:off x="304800" y="1981200"/>
          <a:ext cx="8540750" cy="3090863"/>
        </p:xfrm>
        <a:graphic>
          <a:graphicData uri="http://schemas.openxmlformats.org/drawingml/2006/table">
            <a:tbl>
              <a:tblPr/>
              <a:tblGrid>
                <a:gridCol w="4270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70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71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等于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不等于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JE    (Equal) JZ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JNE              JNZ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1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大于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大于等于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JA  (Above) JNBE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JAE             JNB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1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小于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小于等于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JB (Below) JNAE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JBE             JNA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Rot="1"/>
          </p:cNvSpPr>
          <p:nvPr>
            <p:ph type="title"/>
          </p:nvPr>
        </p:nvSpPr>
        <p:spPr>
          <a:xfrm>
            <a:off x="476250" y="0"/>
            <a:ext cx="8540750" cy="1143000"/>
          </a:xfrm>
        </p:spPr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dirty="0"/>
              <a:t>根据有符号数比较结果的跳转</a:t>
            </a:r>
          </a:p>
        </p:txBody>
      </p:sp>
      <p:graphicFrame>
        <p:nvGraphicFramePr>
          <p:cNvPr id="467971" name="Group 3"/>
          <p:cNvGraphicFramePr>
            <a:graphicFrameLocks noGrp="1"/>
          </p:cNvGraphicFramePr>
          <p:nvPr>
            <p:ph idx="1"/>
          </p:nvPr>
        </p:nvGraphicFramePr>
        <p:xfrm>
          <a:off x="476250" y="1143000"/>
          <a:ext cx="8540750" cy="3090863"/>
        </p:xfrm>
        <a:graphic>
          <a:graphicData uri="http://schemas.openxmlformats.org/drawingml/2006/table">
            <a:tbl>
              <a:tblPr/>
              <a:tblGrid>
                <a:gridCol w="4270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70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71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等于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不等于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JE    (Equal) JZ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JNE              JNZ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1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大于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大于等于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JG  (Greater) JNLE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JGE               JNL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1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小于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小于等于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JL (Less) JNGE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JLE         JNG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9345" name="Text Box 17"/>
          <p:cNvSpPr txBox="1"/>
          <p:nvPr/>
        </p:nvSpPr>
        <p:spPr>
          <a:xfrm>
            <a:off x="476250" y="4567238"/>
            <a:ext cx="8147050" cy="17399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所谓有</a:t>
            </a:r>
            <a:r>
              <a:rPr lang="zh-CN" altLang="en-US" sz="1800" dirty="0">
                <a:solidFill>
                  <a:srgbClr val="C00000"/>
                </a:solidFill>
                <a:latin typeface="Arial" panose="020B0604020202020204" pitchFamily="34" charset="0"/>
              </a:rPr>
              <a:t>符号数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，就是数用</a:t>
            </a:r>
            <a:r>
              <a:rPr lang="zh-CN" altLang="en-US" sz="1800" dirty="0">
                <a:solidFill>
                  <a:srgbClr val="C00000"/>
                </a:solidFill>
                <a:latin typeface="Arial" panose="020B0604020202020204" pitchFamily="34" charset="0"/>
              </a:rPr>
              <a:t>补码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表示，最高位为符号位，规定</a:t>
            </a:r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正</a:t>
            </a:r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负。若数为负数，其真值为除符号位外的其余位取反加</a:t>
            </a:r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而得。</a:t>
            </a:r>
          </a:p>
          <a:p>
            <a:r>
              <a:rPr lang="zh-CN" altLang="en-US" sz="1800" i="1" dirty="0">
                <a:solidFill>
                  <a:srgbClr val="00B050"/>
                </a:solidFill>
                <a:latin typeface="Arial" panose="020B0604020202020204" pitchFamily="34" charset="0"/>
              </a:rPr>
              <a:t>                       </a:t>
            </a:r>
            <a:r>
              <a:rPr lang="zh-CN" altLang="en-US" sz="1800" i="1" u="sng" dirty="0">
                <a:solidFill>
                  <a:srgbClr val="00B050"/>
                </a:solidFill>
                <a:latin typeface="Arial" panose="020B0604020202020204" pitchFamily="34" charset="0"/>
              </a:rPr>
              <a:t>如：       </a:t>
            </a:r>
            <a:r>
              <a:rPr lang="en-US" altLang="zh-CN" sz="1800" i="1" u="sng" dirty="0">
                <a:solidFill>
                  <a:srgbClr val="00B050"/>
                </a:solidFill>
                <a:latin typeface="Arial" panose="020B0604020202020204" pitchFamily="34" charset="0"/>
              </a:rPr>
              <a:t>-5   </a:t>
            </a:r>
            <a:r>
              <a:rPr lang="zh-CN" altLang="en-US" sz="1800" i="1" u="sng" dirty="0">
                <a:solidFill>
                  <a:srgbClr val="00B050"/>
                </a:solidFill>
                <a:latin typeface="Arial" panose="020B0604020202020204" pitchFamily="34" charset="0"/>
              </a:rPr>
              <a:t>的</a:t>
            </a:r>
            <a:r>
              <a:rPr lang="en-US" altLang="zh-CN" sz="1800" i="1" u="sng" dirty="0">
                <a:solidFill>
                  <a:srgbClr val="00B050"/>
                </a:solidFill>
                <a:latin typeface="Arial" panose="020B0604020202020204" pitchFamily="34" charset="0"/>
              </a:rPr>
              <a:t>8</a:t>
            </a:r>
            <a:r>
              <a:rPr lang="zh-CN" altLang="en-US" sz="1800" i="1" u="sng" dirty="0">
                <a:solidFill>
                  <a:srgbClr val="00B050"/>
                </a:solidFill>
                <a:latin typeface="Arial" panose="020B0604020202020204" pitchFamily="34" charset="0"/>
              </a:rPr>
              <a:t>位补码表示为：</a:t>
            </a:r>
            <a:r>
              <a:rPr lang="en-US" altLang="zh-CN" sz="1800" i="1" u="sng" dirty="0">
                <a:solidFill>
                  <a:srgbClr val="00B050"/>
                </a:solidFill>
                <a:latin typeface="Arial" panose="020B0604020202020204" pitchFamily="34" charset="0"/>
              </a:rPr>
              <a:t>FBH                </a:t>
            </a:r>
          </a:p>
          <a:p>
            <a:r>
              <a:rPr lang="zh-CN" altLang="en-US" sz="1800" dirty="0">
                <a:solidFill>
                  <a:srgbClr val="C00000"/>
                </a:solidFill>
                <a:latin typeface="Arial" panose="020B0604020202020204" pitchFamily="34" charset="0"/>
              </a:rPr>
              <a:t>注意：程序员在编程时，可按常用的书写习惯来表示数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，比如：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MOV AL,-5</a:t>
            </a:r>
          </a:p>
          <a:p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机器编译时，会将</a:t>
            </a:r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-5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表示成其补码</a:t>
            </a:r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FBH</a:t>
            </a:r>
          </a:p>
        </p:txBody>
      </p:sp>
    </p:spTree>
  </p:cSld>
  <p:clrMapOvr>
    <a:masterClrMapping/>
  </p:clrMapOvr>
  <p:transition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Rot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en-US" altLang="zh-CN" dirty="0"/>
              <a:t>P78</a:t>
            </a:r>
            <a:r>
              <a:rPr lang="zh-CN" altLang="en-US" dirty="0"/>
              <a:t>单条件转移指令的说明</a:t>
            </a:r>
          </a:p>
        </p:txBody>
      </p:sp>
      <p:graphicFrame>
        <p:nvGraphicFramePr>
          <p:cNvPr id="469027" name="Group 35"/>
          <p:cNvGraphicFramePr>
            <a:graphicFrameLocks noGrp="1"/>
          </p:cNvGraphicFramePr>
          <p:nvPr>
            <p:ph idx="1"/>
          </p:nvPr>
        </p:nvGraphicFramePr>
        <p:xfrm>
          <a:off x="827088" y="1773238"/>
          <a:ext cx="7010400" cy="2689227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2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助记符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测试条件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6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6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JZ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6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JNZ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69023" name="Text Box 31"/>
          <p:cNvSpPr txBox="1"/>
          <p:nvPr/>
        </p:nvSpPr>
        <p:spPr>
          <a:xfrm>
            <a:off x="4572000" y="2362200"/>
            <a:ext cx="1439863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CF=1</a:t>
            </a:r>
          </a:p>
        </p:txBody>
      </p:sp>
      <p:sp>
        <p:nvSpPr>
          <p:cNvPr id="469024" name="Text Box 32"/>
          <p:cNvSpPr txBox="1"/>
          <p:nvPr/>
        </p:nvSpPr>
        <p:spPr>
          <a:xfrm>
            <a:off x="4562475" y="2881313"/>
            <a:ext cx="1439863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CF=0</a:t>
            </a:r>
          </a:p>
        </p:txBody>
      </p:sp>
      <p:sp>
        <p:nvSpPr>
          <p:cNvPr id="469025" name="Text Box 33"/>
          <p:cNvSpPr txBox="1"/>
          <p:nvPr/>
        </p:nvSpPr>
        <p:spPr>
          <a:xfrm>
            <a:off x="4572000" y="3400425"/>
            <a:ext cx="1439863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ZF=1</a:t>
            </a:r>
          </a:p>
        </p:txBody>
      </p:sp>
      <p:sp>
        <p:nvSpPr>
          <p:cNvPr id="469026" name="Text Box 34"/>
          <p:cNvSpPr txBox="1"/>
          <p:nvPr/>
        </p:nvSpPr>
        <p:spPr>
          <a:xfrm>
            <a:off x="4562475" y="3943350"/>
            <a:ext cx="1439863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ZF=0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9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9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90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90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90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90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69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69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9023" grpId="0"/>
      <p:bldP spid="469024" grpId="0"/>
      <p:bldP spid="469025" grpId="0"/>
      <p:bldP spid="469026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Rot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en-US" altLang="zh-CN" dirty="0"/>
              <a:t>P78 </a:t>
            </a:r>
            <a:r>
              <a:rPr lang="zh-CN" altLang="en-US" dirty="0"/>
              <a:t>条件转移指令的说明</a:t>
            </a:r>
          </a:p>
        </p:txBody>
      </p:sp>
      <p:graphicFrame>
        <p:nvGraphicFramePr>
          <p:cNvPr id="470019" name="Group 3"/>
          <p:cNvGraphicFramePr>
            <a:graphicFrameLocks noGrp="1"/>
          </p:cNvGraphicFramePr>
          <p:nvPr>
            <p:ph idx="1"/>
          </p:nvPr>
        </p:nvGraphicFramePr>
        <p:xfrm>
          <a:off x="1117600" y="1892300"/>
          <a:ext cx="6719888" cy="3627438"/>
        </p:xfrm>
        <a:graphic>
          <a:graphicData uri="http://schemas.openxmlformats.org/drawingml/2006/table">
            <a:tbl>
              <a:tblPr/>
              <a:tblGrid>
                <a:gridCol w="33599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99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76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助记符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测试条件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3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3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59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JP/JPE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73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JNP/JPO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73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732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JNS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70045" name="Text Box 29"/>
          <p:cNvSpPr txBox="1"/>
          <p:nvPr/>
        </p:nvSpPr>
        <p:spPr>
          <a:xfrm>
            <a:off x="4500563" y="2349500"/>
            <a:ext cx="1439862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OF=1</a:t>
            </a:r>
          </a:p>
        </p:txBody>
      </p:sp>
      <p:sp>
        <p:nvSpPr>
          <p:cNvPr id="470046" name="Text Box 30"/>
          <p:cNvSpPr txBox="1"/>
          <p:nvPr/>
        </p:nvSpPr>
        <p:spPr>
          <a:xfrm>
            <a:off x="4498975" y="2852738"/>
            <a:ext cx="1439863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OF=0</a:t>
            </a:r>
          </a:p>
        </p:txBody>
      </p:sp>
      <p:sp>
        <p:nvSpPr>
          <p:cNvPr id="470047" name="Text Box 31"/>
          <p:cNvSpPr txBox="1"/>
          <p:nvPr/>
        </p:nvSpPr>
        <p:spPr>
          <a:xfrm>
            <a:off x="4500563" y="3429000"/>
            <a:ext cx="1439862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PF=1</a:t>
            </a:r>
          </a:p>
        </p:txBody>
      </p:sp>
      <p:sp>
        <p:nvSpPr>
          <p:cNvPr id="470048" name="Text Box 32"/>
          <p:cNvSpPr txBox="1"/>
          <p:nvPr/>
        </p:nvSpPr>
        <p:spPr>
          <a:xfrm>
            <a:off x="4498975" y="3933825"/>
            <a:ext cx="1439863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PF=0</a:t>
            </a:r>
          </a:p>
        </p:txBody>
      </p:sp>
      <p:sp>
        <p:nvSpPr>
          <p:cNvPr id="470049" name="Text Box 33"/>
          <p:cNvSpPr txBox="1"/>
          <p:nvPr/>
        </p:nvSpPr>
        <p:spPr>
          <a:xfrm>
            <a:off x="4572000" y="4437063"/>
            <a:ext cx="1439863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SF=1</a:t>
            </a:r>
          </a:p>
        </p:txBody>
      </p:sp>
      <p:sp>
        <p:nvSpPr>
          <p:cNvPr id="470050" name="Text Box 34"/>
          <p:cNvSpPr txBox="1"/>
          <p:nvPr/>
        </p:nvSpPr>
        <p:spPr>
          <a:xfrm>
            <a:off x="4572000" y="5013325"/>
            <a:ext cx="1439863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SF=0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00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00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0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0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00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00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0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70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0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0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0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0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045" grpId="0"/>
      <p:bldP spid="470046" grpId="0"/>
      <p:bldP spid="470047" grpId="0"/>
      <p:bldP spid="470048" grpId="0"/>
      <p:bldP spid="470049" grpId="0"/>
      <p:bldP spid="47005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2"/>
          <p:cNvSpPr txBox="1"/>
          <p:nvPr/>
        </p:nvSpPr>
        <p:spPr>
          <a:xfrm>
            <a:off x="333375" y="654050"/>
            <a:ext cx="8810625" cy="2315845"/>
          </a:xfrm>
          <a:prstGeom prst="rect">
            <a:avLst/>
          </a:prstGeom>
          <a:noFill/>
          <a:ln w="12700">
            <a:noFill/>
          </a:ln>
        </p:spPr>
        <p:txBody>
          <a:bodyPr wrap="square" tIns="126000">
            <a:spAutoFit/>
          </a:bodyPr>
          <a:lstStyle/>
          <a:p>
            <a:pPr algn="just" eaLnBrk="0" hangingPunct="0">
              <a:lnSpc>
                <a:spcPct val="120000"/>
              </a:lnSpc>
              <a:spcBef>
                <a:spcPct val="50000"/>
              </a:spcBef>
            </a:pPr>
            <a:r>
              <a:rPr lang="en-US" altLang="zh-CN" dirty="0">
                <a:solidFill>
                  <a:srgbClr val="CC3300"/>
                </a:solidFill>
                <a:latin typeface="Times New Roman" panose="02020603050405020304" pitchFamily="18" charset="0"/>
              </a:rPr>
              <a:t>4. </a:t>
            </a:r>
            <a:r>
              <a:rPr lang="zh-CN" altLang="en-US" dirty="0">
                <a:solidFill>
                  <a:srgbClr val="CC3300"/>
                </a:solidFill>
                <a:latin typeface="Times New Roman" panose="02020603050405020304" pitchFamily="18" charset="0"/>
              </a:rPr>
              <a:t>物理地址的形成</a:t>
            </a:r>
          </a:p>
          <a:p>
            <a:pPr algn="just" eaLnBrk="0" hangingPunct="0">
              <a:lnSpc>
                <a:spcPct val="12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8088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</a:rPr>
              <a:t>的内存地址 ：段地址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×16         +       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</a:rPr>
              <a:t>段内偏移量。 </a:t>
            </a:r>
          </a:p>
          <a:p>
            <a:pPr algn="just" eaLnBrk="0" hangingPunct="0">
              <a:lnSpc>
                <a:spcPct val="60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</a:rPr>
              <a:t>                            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存放在</a:t>
            </a: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DS                          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存放 在</a:t>
            </a: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   </a:t>
            </a:r>
            <a:r>
              <a:rPr lang="zh-CN" altLang="en-US" sz="1800" dirty="0">
                <a:solidFill>
                  <a:srgbClr val="FF0000"/>
                </a:solidFill>
                <a:latin typeface="Times New Roman" panose="02020603050405020304" pitchFamily="18" charset="0"/>
              </a:rPr>
              <a:t>寄存器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  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BX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BP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SI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DI</a:t>
            </a: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  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中</a:t>
            </a:r>
          </a:p>
          <a:p>
            <a:pPr algn="just" eaLnBrk="0" hangingPunct="0">
              <a:lnSpc>
                <a:spcPct val="60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                                          </a:t>
            </a: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ES                                           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直接地址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  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如 </a:t>
            </a: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[3000H]           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中</a:t>
            </a:r>
          </a:p>
          <a:p>
            <a:pPr algn="just" eaLnBrk="0" hangingPunct="0">
              <a:lnSpc>
                <a:spcPct val="60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                                          </a:t>
            </a: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SS                                           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上述形式的组合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                      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中</a:t>
            </a:r>
          </a:p>
          <a:p>
            <a:pPr algn="just" eaLnBrk="0" hangingPunct="0">
              <a:lnSpc>
                <a:spcPct val="60000"/>
              </a:lnSpc>
              <a:spcBef>
                <a:spcPct val="50000"/>
              </a:spcBef>
            </a:pP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                            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允许段超越</a:t>
            </a:r>
            <a:endParaRPr lang="zh-CN" altLang="en-US" sz="1800" dirty="0">
              <a:solidFill>
                <a:srgbClr val="000066"/>
              </a:solidFill>
              <a:latin typeface="宋体" panose="02010600030101010101" pitchFamily="2" charset="-122"/>
            </a:endParaRPr>
          </a:p>
        </p:txBody>
      </p:sp>
      <p:sp>
        <p:nvSpPr>
          <p:cNvPr id="14339" name="AutoShape 3">
            <a:hlinkClick r:id="" action="ppaction://noaction"/>
          </p:cNvPr>
          <p:cNvSpPr/>
          <p:nvPr/>
        </p:nvSpPr>
        <p:spPr>
          <a:xfrm>
            <a:off x="8623300" y="6481763"/>
            <a:ext cx="434975" cy="260350"/>
          </a:xfrm>
          <a:prstGeom prst="actionButtonBeginning">
            <a:avLst/>
          </a:prstGeom>
          <a:solidFill>
            <a:srgbClr val="B2B2B2"/>
          </a:solidFill>
          <a:ln w="12700" cap="flat" cmpd="sng">
            <a:solidFill>
              <a:srgbClr val="5F5F5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4340" name="Rectangle 4"/>
          <p:cNvSpPr/>
          <p:nvPr/>
        </p:nvSpPr>
        <p:spPr>
          <a:xfrm>
            <a:off x="247650" y="3802063"/>
            <a:ext cx="8616950" cy="24161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EA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可以由以下各种情况构成：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•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直接地址 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——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包含在指令中的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16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位地址偏移量或符号地址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。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•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间接地址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——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由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CPU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内部某个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16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位寄存器的内容决定，如 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BX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BP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SI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DI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。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•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基址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——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基址寄存器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BX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或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BP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加上指令中包含的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8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位或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16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位位移量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。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•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变址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——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变址寄存器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SI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或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DI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加上指令中包含的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8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位或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16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位位移量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。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•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基址加变址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—— 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由一个基址寄存器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BX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或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BP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加上一个变址寄存器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SI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或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DI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，再加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                 上指令中包含的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8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位或</a:t>
            </a:r>
            <a:r>
              <a:rPr lang="en-US" altLang="zh-CN" sz="1800" dirty="0">
                <a:solidFill>
                  <a:srgbClr val="000066"/>
                </a:solidFill>
                <a:latin typeface="Arial" panose="020B0604020202020204" pitchFamily="34" charset="0"/>
              </a:rPr>
              <a:t>16</a:t>
            </a:r>
            <a:r>
              <a:rPr lang="zh-CN" altLang="en-US" sz="1800" dirty="0">
                <a:solidFill>
                  <a:srgbClr val="000066"/>
                </a:solidFill>
                <a:latin typeface="Arial" panose="020B0604020202020204" pitchFamily="34" charset="0"/>
              </a:rPr>
              <a:t>位位移量。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19735" y="3043555"/>
            <a:ext cx="8444865" cy="614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 eaLnBrk="0" hangingPunct="0">
              <a:lnSpc>
                <a:spcPct val="60000"/>
              </a:lnSpc>
              <a:spcBef>
                <a:spcPct val="50000"/>
              </a:spcBef>
            </a:pPr>
            <a:r>
              <a:rPr lang="zh-CN" altLang="en-US" u="sng" dirty="0">
                <a:solidFill>
                  <a:srgbClr val="CC3300"/>
                </a:solidFill>
                <a:latin typeface="Times New Roman" panose="02020603050405020304" pitchFamily="18" charset="0"/>
                <a:sym typeface="+mn-ea"/>
              </a:rPr>
              <a:t>指令的操作数场</a:t>
            </a:r>
            <a:r>
              <a:rPr lang="zh-CN" altLang="en-US" u="sng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中规定的地址就是段内偏移量。</a:t>
            </a:r>
          </a:p>
          <a:p>
            <a:pPr algn="just" eaLnBrk="0" hangingPunct="0">
              <a:lnSpc>
                <a:spcPct val="60000"/>
              </a:lnSpc>
              <a:spcBef>
                <a:spcPct val="50000"/>
              </a:spcBef>
            </a:pPr>
            <a:r>
              <a:rPr lang="zh-CN" altLang="en-US" u="sng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这个偏移量可以由几部分组成，组成后的地址称为</a:t>
            </a:r>
            <a:r>
              <a:rPr lang="zh-CN" altLang="en-US" u="sng" dirty="0">
                <a:solidFill>
                  <a:srgbClr val="CC3300"/>
                </a:solidFill>
                <a:latin typeface="Times New Roman" panose="02020603050405020304" pitchFamily="18" charset="0"/>
                <a:sym typeface="+mn-ea"/>
              </a:rPr>
              <a:t>有效地址 </a:t>
            </a:r>
            <a:r>
              <a:rPr lang="en-US" altLang="zh-CN" u="sng" dirty="0">
                <a:solidFill>
                  <a:srgbClr val="CC3300"/>
                </a:solidFill>
                <a:latin typeface="Times New Roman" panose="02020603050405020304" pitchFamily="18" charset="0"/>
                <a:sym typeface="+mn-ea"/>
              </a:rPr>
              <a:t>EA</a:t>
            </a:r>
            <a:r>
              <a:rPr lang="zh-CN" altLang="en-US" u="sng" dirty="0">
                <a:solidFill>
                  <a:schemeClr val="accent2"/>
                </a:solidFill>
                <a:latin typeface="Times New Roman" panose="02020603050405020304" pitchFamily="18" charset="0"/>
                <a:sym typeface="+mn-ea"/>
              </a:rPr>
              <a:t>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20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/>
      <p:bldP spid="2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Rot="1"/>
          </p:cNvSpPr>
          <p:nvPr>
            <p:ph type="title"/>
          </p:nvPr>
        </p:nvSpPr>
        <p:spPr>
          <a:xfrm>
            <a:off x="323850" y="260350"/>
            <a:ext cx="8540750" cy="1143000"/>
          </a:xfrm>
        </p:spPr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en-US" altLang="zh-CN" dirty="0"/>
              <a:t>P78 </a:t>
            </a:r>
            <a:r>
              <a:rPr lang="zh-CN" altLang="en-US" dirty="0"/>
              <a:t>组合条件转移指令的说明</a:t>
            </a:r>
          </a:p>
        </p:txBody>
      </p:sp>
      <p:graphicFrame>
        <p:nvGraphicFramePr>
          <p:cNvPr id="471043" name="Group 3"/>
          <p:cNvGraphicFramePr>
            <a:graphicFrameLocks noGrp="1"/>
          </p:cNvGraphicFramePr>
          <p:nvPr>
            <p:ph idx="1"/>
          </p:nvPr>
        </p:nvGraphicFramePr>
        <p:xfrm>
          <a:off x="827088" y="1268413"/>
          <a:ext cx="7705725" cy="4275141"/>
        </p:xfrm>
        <a:graphic>
          <a:graphicData uri="http://schemas.openxmlformats.org/drawingml/2006/table">
            <a:tbl>
              <a:tblPr/>
              <a:tblGrid>
                <a:gridCol w="208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1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2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助记符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测试条件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6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JA/JNBE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6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JBE/JNAE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JGE/JNL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6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JL/JNGE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6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JG/JNLE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6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JLE/JNG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86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JCXZ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71072" name="Text Box 32"/>
          <p:cNvSpPr txBox="1"/>
          <p:nvPr/>
        </p:nvSpPr>
        <p:spPr>
          <a:xfrm>
            <a:off x="3563938" y="1844675"/>
            <a:ext cx="511175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CF=0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且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ZF=0</a:t>
            </a:r>
          </a:p>
        </p:txBody>
      </p:sp>
      <p:sp>
        <p:nvSpPr>
          <p:cNvPr id="471073" name="Text Box 33"/>
          <p:cNvSpPr txBox="1"/>
          <p:nvPr/>
        </p:nvSpPr>
        <p:spPr>
          <a:xfrm>
            <a:off x="3563938" y="2938463"/>
            <a:ext cx="3436937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SF⊕OF=0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或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ZF=1</a:t>
            </a:r>
          </a:p>
        </p:txBody>
      </p:sp>
      <p:sp>
        <p:nvSpPr>
          <p:cNvPr id="471074" name="Text Box 34"/>
          <p:cNvSpPr txBox="1"/>
          <p:nvPr/>
        </p:nvSpPr>
        <p:spPr>
          <a:xfrm>
            <a:off x="3563938" y="3422650"/>
            <a:ext cx="316865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SF⊕OF=1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且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ZF=0</a:t>
            </a:r>
          </a:p>
        </p:txBody>
      </p:sp>
      <p:sp>
        <p:nvSpPr>
          <p:cNvPr id="471075" name="Text Box 35"/>
          <p:cNvSpPr txBox="1"/>
          <p:nvPr/>
        </p:nvSpPr>
        <p:spPr>
          <a:xfrm>
            <a:off x="3563938" y="3941763"/>
            <a:ext cx="3671887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(SF⊕OF) =0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且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ZF=0</a:t>
            </a:r>
          </a:p>
        </p:txBody>
      </p:sp>
      <p:sp>
        <p:nvSpPr>
          <p:cNvPr id="471076" name="Text Box 36"/>
          <p:cNvSpPr txBox="1"/>
          <p:nvPr/>
        </p:nvSpPr>
        <p:spPr>
          <a:xfrm>
            <a:off x="3563938" y="2419350"/>
            <a:ext cx="511175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CF=1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或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ZF=1</a:t>
            </a:r>
          </a:p>
        </p:txBody>
      </p:sp>
      <p:sp>
        <p:nvSpPr>
          <p:cNvPr id="471077" name="Text Box 37"/>
          <p:cNvSpPr txBox="1"/>
          <p:nvPr/>
        </p:nvSpPr>
        <p:spPr>
          <a:xfrm>
            <a:off x="3563938" y="4508500"/>
            <a:ext cx="3671887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(SF⊕OF)=1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或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ZF=1</a:t>
            </a:r>
          </a:p>
        </p:txBody>
      </p:sp>
      <p:sp>
        <p:nvSpPr>
          <p:cNvPr id="471078" name="Text Box 38"/>
          <p:cNvSpPr txBox="1"/>
          <p:nvPr/>
        </p:nvSpPr>
        <p:spPr>
          <a:xfrm>
            <a:off x="3995738" y="5011738"/>
            <a:ext cx="3671887" cy="519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CX=0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1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1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1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1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1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1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1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71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1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1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1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7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7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072" grpId="0"/>
      <p:bldP spid="471073" grpId="0"/>
      <p:bldP spid="471074" grpId="0"/>
      <p:bldP spid="471075" grpId="0"/>
      <p:bldP spid="471076" grpId="0"/>
      <p:bldP spid="471077" grpId="0"/>
      <p:bldP spid="471078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/>
          </p:cNvSpPr>
          <p:nvPr>
            <p:ph idx="1"/>
          </p:nvPr>
        </p:nvSpPr>
        <p:spPr>
          <a:xfrm>
            <a:off x="304800" y="581025"/>
            <a:ext cx="8540750" cy="942975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sz="2800" b="1" dirty="0">
                <a:latin typeface="宋体" panose="02010600030101010101" pitchFamily="2" charset="-122"/>
              </a:rPr>
              <a:t>例：测试</a:t>
            </a:r>
            <a:r>
              <a:rPr lang="en-US" altLang="zh-CN" sz="2800" b="1" dirty="0">
                <a:latin typeface="宋体" panose="02010600030101010101" pitchFamily="2" charset="-122"/>
              </a:rPr>
              <a:t>DL</a:t>
            </a:r>
            <a:r>
              <a:rPr lang="zh-CN" altLang="en-US" sz="2800" b="1" dirty="0">
                <a:latin typeface="宋体" panose="02010600030101010101" pitchFamily="2" charset="-122"/>
              </a:rPr>
              <a:t>寄存器的最低</a:t>
            </a:r>
            <a:r>
              <a:rPr lang="en-US" altLang="zh-CN" sz="2800" b="1" dirty="0">
                <a:latin typeface="宋体" panose="02010600030101010101" pitchFamily="2" charset="-122"/>
              </a:rPr>
              <a:t>2</a:t>
            </a:r>
            <a:r>
              <a:rPr lang="zh-CN" altLang="en-US" sz="2800" b="1" dirty="0">
                <a:latin typeface="宋体" panose="02010600030101010101" pitchFamily="2" charset="-122"/>
              </a:rPr>
              <a:t>位是否为</a:t>
            </a:r>
            <a:r>
              <a:rPr lang="en-US" altLang="zh-CN" sz="2800" b="1" dirty="0">
                <a:latin typeface="宋体" panose="02010600030101010101" pitchFamily="2" charset="-122"/>
              </a:rPr>
              <a:t>0</a:t>
            </a:r>
            <a:r>
              <a:rPr lang="zh-CN" altLang="en-US" sz="2800" b="1" dirty="0">
                <a:latin typeface="宋体" panose="02010600030101010101" pitchFamily="2" charset="-122"/>
              </a:rPr>
              <a:t>，若为</a:t>
            </a:r>
            <a:r>
              <a:rPr lang="en-US" altLang="zh-CN" sz="2800" b="1" dirty="0">
                <a:latin typeface="宋体" panose="02010600030101010101" pitchFamily="2" charset="-122"/>
              </a:rPr>
              <a:t>0</a:t>
            </a:r>
            <a:r>
              <a:rPr lang="zh-CN" altLang="en-US" sz="2800" b="1" dirty="0">
                <a:latin typeface="宋体" panose="02010600030101010101" pitchFamily="2" charset="-122"/>
              </a:rPr>
              <a:t>则将</a:t>
            </a:r>
            <a:r>
              <a:rPr lang="en-US" altLang="zh-CN" sz="2800" b="1" dirty="0">
                <a:latin typeface="宋体" panose="02010600030101010101" pitchFamily="2" charset="-122"/>
              </a:rPr>
              <a:t>0</a:t>
            </a:r>
            <a:r>
              <a:rPr lang="zh-CN" altLang="en-US" sz="2800" b="1" dirty="0">
                <a:latin typeface="宋体" panose="02010600030101010101" pitchFamily="2" charset="-122"/>
              </a:rPr>
              <a:t>送入</a:t>
            </a:r>
            <a:r>
              <a:rPr lang="en-US" altLang="zh-CN" sz="2800" b="1" dirty="0">
                <a:latin typeface="宋体" panose="02010600030101010101" pitchFamily="2" charset="-122"/>
              </a:rPr>
              <a:t>AL</a:t>
            </a:r>
            <a:r>
              <a:rPr lang="zh-CN" altLang="en-US" sz="2800" b="1" dirty="0">
                <a:latin typeface="宋体" panose="02010600030101010101" pitchFamily="2" charset="-122"/>
              </a:rPr>
              <a:t>寄存器中，否则将</a:t>
            </a:r>
            <a:r>
              <a:rPr lang="en-US" altLang="zh-CN" sz="2800" b="1" dirty="0">
                <a:latin typeface="宋体" panose="02010600030101010101" pitchFamily="2" charset="-122"/>
              </a:rPr>
              <a:t>1</a:t>
            </a:r>
            <a:r>
              <a:rPr lang="zh-CN" altLang="en-US" sz="2800" b="1" dirty="0">
                <a:latin typeface="宋体" panose="02010600030101010101" pitchFamily="2" charset="-122"/>
              </a:rPr>
              <a:t>送入</a:t>
            </a:r>
            <a:r>
              <a:rPr lang="en-US" altLang="zh-CN" sz="2800" b="1" dirty="0">
                <a:latin typeface="宋体" panose="02010600030101010101" pitchFamily="2" charset="-122"/>
              </a:rPr>
              <a:t>AL</a:t>
            </a:r>
            <a:r>
              <a:rPr lang="zh-CN" altLang="en-US" sz="2800" b="1" dirty="0">
                <a:latin typeface="宋体" panose="02010600030101010101" pitchFamily="2" charset="-122"/>
              </a:rPr>
              <a:t>寄存器。</a:t>
            </a:r>
          </a:p>
          <a:p>
            <a:pPr eaLnBrk="1" hangingPunct="1">
              <a:buNone/>
            </a:pPr>
            <a:endParaRPr lang="en-US" altLang="zh-CN" sz="2800" b="1" dirty="0">
              <a:latin typeface="宋体" panose="02010600030101010101" pitchFamily="2" charset="-122"/>
            </a:endParaRPr>
          </a:p>
          <a:p>
            <a:pPr eaLnBrk="1" hangingPunct="1"/>
            <a:endParaRPr lang="en-US" altLang="zh-CN" dirty="0"/>
          </a:p>
        </p:txBody>
      </p:sp>
      <p:sp>
        <p:nvSpPr>
          <p:cNvPr id="3" name="矩形 2"/>
          <p:cNvSpPr/>
          <p:nvPr/>
        </p:nvSpPr>
        <p:spPr>
          <a:xfrm>
            <a:off x="1676400" y="1524000"/>
            <a:ext cx="4572000" cy="2554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buFont typeface="Wingdings" panose="05000000000000000000" pitchFamily="2" charset="2"/>
            </a:pPr>
            <a:r>
              <a:rPr lang="zh-CN" altLang="en-US" dirty="0">
                <a:latin typeface="宋体" panose="02010600030101010101" pitchFamily="2" charset="-122"/>
              </a:rPr>
              <a:t>      </a:t>
            </a:r>
            <a:r>
              <a:rPr lang="en-US" altLang="zh-CN" dirty="0">
                <a:latin typeface="宋体" panose="02010600030101010101" pitchFamily="2" charset="-122"/>
              </a:rPr>
              <a:t>TEST  DL,</a:t>
            </a:r>
            <a:r>
              <a:rPr lang="en-US" altLang="zh-CN" u="sng" dirty="0">
                <a:solidFill>
                  <a:srgbClr val="00B050"/>
                </a:solidFill>
                <a:latin typeface="宋体" panose="02010600030101010101" pitchFamily="2" charset="-122"/>
              </a:rPr>
              <a:t>03H</a:t>
            </a:r>
          </a:p>
          <a:p>
            <a:pPr>
              <a:buFont typeface="Wingdings" panose="05000000000000000000" pitchFamily="2" charset="2"/>
            </a:pPr>
            <a:r>
              <a:rPr lang="en-US" altLang="zh-CN" dirty="0">
                <a:latin typeface="宋体" panose="02010600030101010101" pitchFamily="2" charset="-122"/>
              </a:rPr>
              <a:t>      JZ  ZERO</a:t>
            </a:r>
          </a:p>
          <a:p>
            <a:pPr>
              <a:buFont typeface="Wingdings" panose="05000000000000000000" pitchFamily="2" charset="2"/>
            </a:pPr>
            <a:r>
              <a:rPr lang="en-US" altLang="zh-CN" dirty="0">
                <a:latin typeface="宋体" panose="02010600030101010101" pitchFamily="2" charset="-122"/>
              </a:rPr>
              <a:t>      MOV AL,01H</a:t>
            </a:r>
          </a:p>
          <a:p>
            <a:pPr>
              <a:buFont typeface="Wingdings" panose="05000000000000000000" pitchFamily="2" charset="2"/>
            </a:pPr>
            <a:r>
              <a:rPr lang="en-US" altLang="zh-CN" dirty="0">
                <a:latin typeface="宋体" panose="02010600030101010101" pitchFamily="2" charset="-122"/>
              </a:rPr>
              <a:t>      JMP DONE</a:t>
            </a:r>
          </a:p>
          <a:p>
            <a:pPr>
              <a:buFont typeface="Wingdings" panose="05000000000000000000" pitchFamily="2" charset="2"/>
            </a:pPr>
            <a:r>
              <a:rPr lang="en-US" altLang="zh-CN" dirty="0">
                <a:latin typeface="宋体" panose="02010600030101010101" pitchFamily="2" charset="-122"/>
              </a:rPr>
              <a:t>ZERO: MOV AL,OOH</a:t>
            </a:r>
          </a:p>
          <a:p>
            <a:pPr>
              <a:buFont typeface="Wingdings" panose="05000000000000000000" pitchFamily="2" charset="2"/>
            </a:pPr>
            <a:r>
              <a:rPr lang="en-US" altLang="zh-CN" dirty="0">
                <a:latin typeface="宋体" panose="02010600030101010101" pitchFamily="2" charset="-122"/>
              </a:rPr>
              <a:t>DONE:  :</a:t>
            </a:r>
          </a:p>
          <a:p>
            <a:pPr>
              <a:buFont typeface="Wingdings" panose="05000000000000000000" pitchFamily="2" charset="2"/>
            </a:pPr>
            <a:r>
              <a:rPr lang="en-US" altLang="zh-CN" dirty="0">
                <a:latin typeface="宋体" panose="02010600030101010101" pitchFamily="2" charset="-122"/>
              </a:rPr>
              <a:t>       :</a:t>
            </a:r>
          </a:p>
          <a:p>
            <a:pPr>
              <a:buFont typeface="Wingdings" panose="05000000000000000000" pitchFamily="2" charset="2"/>
            </a:pPr>
            <a:r>
              <a:rPr lang="en-US" altLang="zh-CN" dirty="0">
                <a:latin typeface="宋体" panose="02010600030101010101" pitchFamily="2" charset="-122"/>
              </a:rPr>
              <a:t>       :</a:t>
            </a: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Rot="1"/>
          </p:cNvSpPr>
          <p:nvPr>
            <p:ph type="body" idx="4294967295"/>
          </p:nvPr>
        </p:nvSpPr>
        <p:spPr>
          <a:xfrm>
            <a:off x="922338" y="203200"/>
            <a:ext cx="8221662" cy="4826000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sz="2800" b="1" dirty="0">
                <a:latin typeface="宋体" panose="02010600030101010101" pitchFamily="2" charset="-122"/>
              </a:rPr>
              <a:t>重复控制指令</a:t>
            </a:r>
          </a:p>
          <a:p>
            <a:pPr eaLnBrk="1" hangingPunct="1">
              <a:buNone/>
            </a:pPr>
            <a:r>
              <a:rPr lang="en-US" altLang="zh-CN" sz="2800" b="1" dirty="0">
                <a:latin typeface="宋体" panose="02010600030101010101" pitchFamily="2" charset="-122"/>
              </a:rPr>
              <a:t>1</a:t>
            </a:r>
            <a:r>
              <a:rPr lang="zh-CN" altLang="en-US" sz="2800" b="1" dirty="0">
                <a:latin typeface="宋体" panose="02010600030101010101" pitchFamily="2" charset="-122"/>
              </a:rPr>
              <a:t>、</a:t>
            </a:r>
            <a:r>
              <a:rPr lang="en-US" altLang="zh-CN" sz="2800" b="1" dirty="0">
                <a:latin typeface="宋体" panose="02010600030101010101" pitchFamily="2" charset="-122"/>
              </a:rPr>
              <a:t>LOOP</a:t>
            </a:r>
            <a:r>
              <a:rPr lang="zh-CN" altLang="en-US" sz="2800" b="1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格式：</a:t>
            </a:r>
            <a:r>
              <a:rPr lang="en-US" altLang="zh-CN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LOOP  dest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功能：</a:t>
            </a:r>
            <a:r>
              <a:rPr lang="en-US" altLang="zh-CN" sz="2800" b="1" dirty="0">
                <a:latin typeface="宋体" panose="02010600030101010101" pitchFamily="2" charset="-122"/>
              </a:rPr>
              <a:t>CX</a:t>
            </a:r>
            <a:r>
              <a:rPr lang="en-US" altLang="zh-CN" sz="2800" b="1" dirty="0">
                <a:latin typeface="宋体" panose="02010600030101010101" pitchFamily="2" charset="-122"/>
                <a:cs typeface="Arial" panose="020B0604020202020204" pitchFamily="34" charset="0"/>
              </a:rPr>
              <a:t>←CX-1</a:t>
            </a:r>
          </a:p>
          <a:p>
            <a:pPr eaLnBrk="1" hangingPunct="1">
              <a:buNone/>
            </a:pPr>
            <a:r>
              <a:rPr lang="en-US" altLang="zh-CN" sz="2800" b="1" dirty="0">
                <a:latin typeface="宋体" panose="02010600030101010101" pitchFamily="2" charset="-122"/>
                <a:cs typeface="Arial" panose="020B0604020202020204" pitchFamily="34" charset="0"/>
              </a:rPr>
              <a:t>      CX≠0,</a:t>
            </a:r>
            <a:r>
              <a:rPr lang="zh-CN" altLang="en-US" sz="2800" b="1" dirty="0">
                <a:latin typeface="宋体" panose="02010600030101010101" pitchFamily="2" charset="-122"/>
                <a:cs typeface="Arial" panose="020B0604020202020204" pitchFamily="34" charset="0"/>
              </a:rPr>
              <a:t>转到</a:t>
            </a:r>
            <a:r>
              <a:rPr lang="en-US" altLang="zh-CN" sz="2800" b="1" dirty="0">
                <a:latin typeface="宋体" panose="02010600030101010101" pitchFamily="2" charset="-122"/>
              </a:rPr>
              <a:t>dest</a:t>
            </a:r>
            <a:r>
              <a:rPr lang="zh-CN" altLang="en-US" sz="2800" b="1" dirty="0">
                <a:latin typeface="宋体" panose="02010600030101010101" pitchFamily="2" charset="-122"/>
              </a:rPr>
              <a:t>所指的指令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      </a:t>
            </a:r>
            <a:r>
              <a:rPr lang="en-US" altLang="zh-CN" sz="2800" b="1" dirty="0">
                <a:latin typeface="宋体" panose="02010600030101010101" pitchFamily="2" charset="-122"/>
              </a:rPr>
              <a:t>CX=0,</a:t>
            </a:r>
            <a:r>
              <a:rPr lang="zh-CN" altLang="en-US" sz="2800" b="1" dirty="0">
                <a:latin typeface="宋体" panose="02010600030101010101" pitchFamily="2" charset="-122"/>
              </a:rPr>
              <a:t>顺序执行</a:t>
            </a:r>
          </a:p>
          <a:p>
            <a:pPr eaLnBrk="1" hangingPunct="1">
              <a:buNone/>
            </a:pPr>
            <a:r>
              <a:rPr lang="zh-CN" altLang="en-US" sz="2800" b="1" dirty="0">
                <a:solidFill>
                  <a:srgbClr val="FF3300"/>
                </a:solidFill>
                <a:latin typeface="宋体" panose="02010600030101010101" pitchFamily="2" charset="-122"/>
              </a:rPr>
              <a:t>注意：</a:t>
            </a:r>
            <a:r>
              <a:rPr lang="zh-CN" altLang="en-US" sz="2800" b="1" dirty="0">
                <a:latin typeface="宋体" panose="02010600030101010101" pitchFamily="2" charset="-122"/>
              </a:rPr>
              <a:t>不影响标志位</a:t>
            </a:r>
            <a:r>
              <a:rPr lang="en-US" altLang="zh-CN" sz="2800" b="1" dirty="0">
                <a:latin typeface="宋体" panose="02010600030101010101" pitchFamily="2" charset="-122"/>
              </a:rPr>
              <a:t>;</a:t>
            </a:r>
            <a:r>
              <a:rPr lang="zh-CN" altLang="en-US" sz="2800" b="1" dirty="0">
                <a:latin typeface="宋体" panose="02010600030101010101" pitchFamily="2" charset="-122"/>
              </a:rPr>
              <a:t>可以看作以下两条指令的组合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      </a:t>
            </a:r>
            <a:r>
              <a:rPr lang="en-US" altLang="zh-CN" sz="2800" b="1" dirty="0">
                <a:latin typeface="宋体" panose="02010600030101010101" pitchFamily="2" charset="-122"/>
              </a:rPr>
              <a:t>DEC CX</a:t>
            </a:r>
          </a:p>
          <a:p>
            <a:pPr eaLnBrk="1" hangingPunct="1">
              <a:buNone/>
            </a:pPr>
            <a:r>
              <a:rPr lang="en-US" altLang="zh-CN" sz="2800" b="1" dirty="0">
                <a:latin typeface="宋体" panose="02010600030101010101" pitchFamily="2" charset="-122"/>
              </a:rPr>
              <a:t>      JNZ dest</a:t>
            </a:r>
          </a:p>
          <a:p>
            <a:pPr eaLnBrk="1" hangingPunct="1">
              <a:buNone/>
            </a:pPr>
            <a:r>
              <a:rPr lang="en-US" altLang="zh-CN" sz="2800" b="1" dirty="0">
                <a:latin typeface="宋体" panose="02010600030101010101" pitchFamily="2" charset="-122"/>
              </a:rPr>
              <a:t>  </a:t>
            </a:r>
            <a:endParaRPr lang="zh-CN" altLang="en-US" sz="2800" b="1" dirty="0">
              <a:latin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22338" y="5029200"/>
            <a:ext cx="7866062" cy="9540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buFont typeface="Wingdings" panose="05000000000000000000" pitchFamily="2" charset="2"/>
            </a:pPr>
            <a:r>
              <a:rPr lang="zh-CN" altLang="en-US" sz="2800" dirty="0">
                <a:latin typeface="宋体" panose="02010600030101010101" pitchFamily="2" charset="-122"/>
              </a:rPr>
              <a:t>如果在进入</a:t>
            </a:r>
            <a:r>
              <a:rPr lang="en-US" altLang="zh-CN" sz="2800" dirty="0">
                <a:latin typeface="宋体" panose="02010600030101010101" pitchFamily="2" charset="-122"/>
              </a:rPr>
              <a:t>LOOP</a:t>
            </a:r>
            <a:r>
              <a:rPr lang="zh-CN" altLang="en-US" sz="2800" dirty="0">
                <a:latin typeface="宋体" panose="02010600030101010101" pitchFamily="2" charset="-122"/>
              </a:rPr>
              <a:t>指令时，</a:t>
            </a:r>
            <a:r>
              <a:rPr lang="en-US" altLang="zh-CN" sz="2800" dirty="0">
                <a:latin typeface="宋体" panose="02010600030101010101" pitchFamily="2" charset="-122"/>
              </a:rPr>
              <a:t>CX=</a:t>
            </a:r>
            <a:r>
              <a:rPr lang="en-US" altLang="zh-CN" sz="2800" dirty="0">
                <a:solidFill>
                  <a:srgbClr val="00B050"/>
                </a:solidFill>
                <a:latin typeface="宋体" panose="02010600030101010101" pitchFamily="2" charset="-122"/>
              </a:rPr>
              <a:t>0</a:t>
            </a:r>
            <a:r>
              <a:rPr lang="zh-CN" altLang="en-US" sz="2800" dirty="0">
                <a:latin typeface="宋体" panose="02010600030101010101" pitchFamily="2" charset="-122"/>
              </a:rPr>
              <a:t>，则</a:t>
            </a:r>
            <a:r>
              <a:rPr lang="en-US" altLang="zh-CN" sz="2800" dirty="0">
                <a:latin typeface="宋体" panose="02010600030101010101" pitchFamily="2" charset="-122"/>
              </a:rPr>
              <a:t>LOOP</a:t>
            </a:r>
            <a:r>
              <a:rPr lang="zh-CN" altLang="en-US" sz="2800" dirty="0">
                <a:latin typeface="宋体" panose="02010600030101010101" pitchFamily="2" charset="-122"/>
              </a:rPr>
              <a:t>指令执行的是最大限度次数</a:t>
            </a:r>
            <a:r>
              <a:rPr lang="en-US" altLang="zh-CN" sz="2800" dirty="0">
                <a:solidFill>
                  <a:srgbClr val="00B050"/>
                </a:solidFill>
                <a:latin typeface="宋体" panose="02010600030101010101" pitchFamily="2" charset="-122"/>
              </a:rPr>
              <a:t>65536</a:t>
            </a:r>
            <a:r>
              <a:rPr lang="zh-CN" altLang="en-US" sz="2800" dirty="0">
                <a:latin typeface="宋体" panose="02010600030101010101" pitchFamily="2" charset="-122"/>
              </a:rPr>
              <a:t>次的循环。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Rot="1"/>
          </p:cNvSpPr>
          <p:nvPr>
            <p:ph idx="1"/>
          </p:nvPr>
        </p:nvSpPr>
        <p:spPr>
          <a:xfrm>
            <a:off x="304800" y="1363663"/>
            <a:ext cx="8540750" cy="4503737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None/>
            </a:pPr>
            <a:r>
              <a:rPr lang="en-US" altLang="zh-CN" sz="3600" dirty="0">
                <a:latin typeface="宋体" panose="02010600030101010101" pitchFamily="2" charset="-122"/>
              </a:rPr>
              <a:t>2</a:t>
            </a:r>
            <a:r>
              <a:rPr lang="zh-CN" altLang="en-US" sz="3600" dirty="0">
                <a:latin typeface="宋体" panose="02010600030101010101" pitchFamily="2" charset="-122"/>
              </a:rPr>
              <a:t>、</a:t>
            </a:r>
            <a:r>
              <a:rPr lang="en-US" altLang="zh-CN" sz="3600" b="1" dirty="0">
                <a:latin typeface="宋体" panose="02010600030101010101" pitchFamily="2" charset="-122"/>
              </a:rPr>
              <a:t>LOOPE/LOOPZ</a:t>
            </a:r>
            <a:r>
              <a:rPr lang="zh-CN" altLang="en-US" sz="3600" dirty="0">
                <a:latin typeface="宋体" panose="02010600030101010101" pitchFamily="2" charset="-122"/>
              </a:rPr>
              <a:t>指令（了解）</a:t>
            </a:r>
          </a:p>
          <a:p>
            <a:pPr eaLnBrk="1" hangingPunct="1">
              <a:buNone/>
            </a:pPr>
            <a:r>
              <a:rPr lang="zh-CN" altLang="en-US" sz="3600" dirty="0">
                <a:latin typeface="宋体" panose="02010600030101010101" pitchFamily="2" charset="-122"/>
              </a:rPr>
              <a:t>等于</a:t>
            </a:r>
            <a:r>
              <a:rPr lang="en-US" altLang="zh-CN" sz="3600" dirty="0">
                <a:latin typeface="宋体" panose="02010600030101010101" pitchFamily="2" charset="-122"/>
              </a:rPr>
              <a:t>/</a:t>
            </a:r>
            <a:r>
              <a:rPr lang="zh-CN" altLang="en-US" sz="3600" dirty="0">
                <a:latin typeface="宋体" panose="02010600030101010101" pitchFamily="2" charset="-122"/>
              </a:rPr>
              <a:t>结果为</a:t>
            </a:r>
            <a:r>
              <a:rPr lang="en-US" altLang="zh-CN" sz="3600" dirty="0">
                <a:latin typeface="宋体" panose="02010600030101010101" pitchFamily="2" charset="-122"/>
              </a:rPr>
              <a:t>0</a:t>
            </a:r>
            <a:r>
              <a:rPr lang="zh-CN" altLang="en-US" sz="3600" dirty="0">
                <a:latin typeface="宋体" panose="02010600030101010101" pitchFamily="2" charset="-122"/>
              </a:rPr>
              <a:t>循环</a:t>
            </a:r>
          </a:p>
          <a:p>
            <a:pPr eaLnBrk="1" hangingPunct="1">
              <a:buNone/>
            </a:pPr>
            <a:endParaRPr lang="zh-CN" altLang="en-US" sz="3600" dirty="0">
              <a:latin typeface="宋体" panose="02010600030101010101" pitchFamily="2" charset="-122"/>
            </a:endParaRPr>
          </a:p>
          <a:p>
            <a:pPr eaLnBrk="1" hangingPunct="1">
              <a:buNone/>
            </a:pPr>
            <a:r>
              <a:rPr lang="en-US" altLang="zh-CN" sz="3600" dirty="0">
                <a:latin typeface="宋体" panose="02010600030101010101" pitchFamily="2" charset="-122"/>
              </a:rPr>
              <a:t>3</a:t>
            </a:r>
            <a:r>
              <a:rPr lang="zh-CN" altLang="en-US" sz="3600" dirty="0">
                <a:latin typeface="宋体" panose="02010600030101010101" pitchFamily="2" charset="-122"/>
              </a:rPr>
              <a:t>、</a:t>
            </a:r>
            <a:r>
              <a:rPr lang="en-US" altLang="zh-CN" sz="3600" b="1" dirty="0">
                <a:latin typeface="宋体" panose="02010600030101010101" pitchFamily="2" charset="-122"/>
              </a:rPr>
              <a:t>LOOPNE/LOOPNZ</a:t>
            </a:r>
            <a:r>
              <a:rPr lang="zh-CN" altLang="en-US" sz="3600" dirty="0">
                <a:latin typeface="宋体" panose="02010600030101010101" pitchFamily="2" charset="-122"/>
              </a:rPr>
              <a:t>指令（了解）</a:t>
            </a:r>
            <a:endParaRPr lang="zh-CN" altLang="en-US" dirty="0">
              <a:latin typeface="宋体" panose="02010600030101010101" pitchFamily="2" charset="-122"/>
              <a:cs typeface="Arial" panose="020B0604020202020204" pitchFamily="34" charset="0"/>
            </a:endParaRPr>
          </a:p>
          <a:p>
            <a:pPr eaLnBrk="1" hangingPunct="1">
              <a:buNone/>
            </a:pPr>
            <a:r>
              <a:rPr lang="zh-CN" altLang="en-US" dirty="0">
                <a:latin typeface="宋体" panose="02010600030101010101" pitchFamily="2" charset="-122"/>
                <a:cs typeface="Arial" panose="020B0604020202020204" pitchFamily="34" charset="0"/>
              </a:rPr>
              <a:t>不等于</a:t>
            </a:r>
            <a:r>
              <a:rPr lang="en-US" altLang="zh-CN" dirty="0">
                <a:latin typeface="宋体" panose="02010600030101010101" pitchFamily="2" charset="-122"/>
                <a:cs typeface="Arial" panose="020B0604020202020204" pitchFamily="34" charset="0"/>
              </a:rPr>
              <a:t>/</a:t>
            </a:r>
            <a:r>
              <a:rPr lang="zh-CN" altLang="en-US" dirty="0">
                <a:latin typeface="宋体" panose="02010600030101010101" pitchFamily="2" charset="-122"/>
                <a:cs typeface="Arial" panose="020B0604020202020204" pitchFamily="34" charset="0"/>
              </a:rPr>
              <a:t>结果不为</a:t>
            </a:r>
            <a:r>
              <a:rPr lang="en-US" altLang="zh-CN" dirty="0">
                <a:latin typeface="宋体" panose="02010600030101010101" pitchFamily="2" charset="-122"/>
                <a:cs typeface="Arial" panose="020B0604020202020204" pitchFamily="34" charset="0"/>
              </a:rPr>
              <a:t>0</a:t>
            </a:r>
            <a:r>
              <a:rPr lang="zh-CN" altLang="en-US" dirty="0">
                <a:latin typeface="宋体" panose="02010600030101010101" pitchFamily="2" charset="-122"/>
                <a:cs typeface="Arial" panose="020B0604020202020204" pitchFamily="34" charset="0"/>
              </a:rPr>
              <a:t>循环</a:t>
            </a:r>
            <a:endParaRPr lang="zh-CN" altLang="en-US" dirty="0">
              <a:latin typeface="宋体" panose="02010600030101010101" pitchFamily="2" charset="-122"/>
            </a:endParaRPr>
          </a:p>
          <a:p>
            <a:pPr eaLnBrk="1" hangingPunct="1"/>
            <a:endParaRPr lang="en-US" altLang="zh-CN" dirty="0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Rot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sz="4000" dirty="0">
                <a:solidFill>
                  <a:srgbClr val="CC3300"/>
                </a:solidFill>
                <a:ea typeface="华文琥珀" panose="02010800040101010101" pitchFamily="2" charset="-122"/>
              </a:rPr>
              <a:t>六  处理器控制指令</a:t>
            </a:r>
            <a:r>
              <a:rPr lang="en-US" altLang="zh-CN" sz="2400" b="1" dirty="0"/>
              <a:t>P82 </a:t>
            </a:r>
            <a:r>
              <a:rPr lang="zh-CN" altLang="en-US" sz="2400" b="1" dirty="0"/>
              <a:t>表</a:t>
            </a:r>
            <a:r>
              <a:rPr lang="en-US" altLang="zh-CN" sz="2400" b="1" dirty="0"/>
              <a:t>3-7</a:t>
            </a:r>
            <a:endParaRPr lang="zh-CN" altLang="en-US" sz="2400" dirty="0">
              <a:solidFill>
                <a:srgbClr val="CC3300"/>
              </a:solidFill>
              <a:ea typeface="华文琥珀" panose="02010800040101010101" pitchFamily="2" charset="-122"/>
            </a:endParaRPr>
          </a:p>
        </p:txBody>
      </p:sp>
      <p:sp>
        <p:nvSpPr>
          <p:cNvPr id="94211" name="Rectangle 3"/>
          <p:cNvSpPr>
            <a:spLocks noGrp="1" noRot="1"/>
          </p:cNvSpPr>
          <p:nvPr>
            <p:ph idx="1"/>
          </p:nvPr>
        </p:nvSpPr>
        <p:spPr>
          <a:xfrm>
            <a:off x="1889125" y="1981200"/>
            <a:ext cx="6956425" cy="3886200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en-US" altLang="zh-CN" sz="2400" b="1" dirty="0"/>
              <a:t>STC</a:t>
            </a:r>
          </a:p>
          <a:p>
            <a:pPr eaLnBrk="1" hangingPunct="1"/>
            <a:r>
              <a:rPr lang="en-US" altLang="zh-CN" sz="2400" b="1" dirty="0"/>
              <a:t>CLC</a:t>
            </a:r>
          </a:p>
          <a:p>
            <a:pPr eaLnBrk="1" hangingPunct="1"/>
            <a:r>
              <a:rPr lang="en-US" altLang="zh-CN" sz="2400" b="1" dirty="0"/>
              <a:t>CMC</a:t>
            </a:r>
          </a:p>
          <a:p>
            <a:pPr eaLnBrk="1" hangingPunct="1"/>
            <a:r>
              <a:rPr lang="en-US" altLang="zh-CN" sz="2400" b="1" dirty="0"/>
              <a:t>STD</a:t>
            </a:r>
          </a:p>
          <a:p>
            <a:pPr eaLnBrk="1" hangingPunct="1"/>
            <a:r>
              <a:rPr lang="en-US" altLang="zh-CN" sz="2400" b="1" dirty="0"/>
              <a:t>CLD</a:t>
            </a:r>
          </a:p>
          <a:p>
            <a:pPr eaLnBrk="1" hangingPunct="1"/>
            <a:r>
              <a:rPr lang="en-US" altLang="zh-CN" sz="2400" b="1" dirty="0"/>
              <a:t>STI</a:t>
            </a:r>
          </a:p>
          <a:p>
            <a:pPr eaLnBrk="1" hangingPunct="1"/>
            <a:r>
              <a:rPr lang="en-US" altLang="zh-CN" sz="2400" b="1" dirty="0"/>
              <a:t>CLI</a:t>
            </a:r>
          </a:p>
          <a:p>
            <a:pPr eaLnBrk="1" hangingPunct="1"/>
            <a:r>
              <a:rPr lang="en-US" altLang="zh-CN" sz="2400" b="1" dirty="0"/>
              <a:t>HLT</a:t>
            </a:r>
          </a:p>
          <a:p>
            <a:pPr eaLnBrk="1" hangingPunct="1"/>
            <a:r>
              <a:rPr lang="en-US" altLang="zh-CN" sz="2400" b="1" dirty="0"/>
              <a:t>NOP</a:t>
            </a:r>
            <a:endParaRPr lang="zh-CN" alt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4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1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r>
              <a:rPr lang="zh-CN" altLang="en-US" dirty="0"/>
              <a:t>课堂练习</a:t>
            </a:r>
          </a:p>
        </p:txBody>
      </p:sp>
      <p:sp>
        <p:nvSpPr>
          <p:cNvPr id="107523" name="内容占位符 2"/>
          <p:cNvSpPr>
            <a:spLocks noGrp="1"/>
          </p:cNvSpPr>
          <p:nvPr>
            <p:ph idx="1"/>
          </p:nvPr>
        </p:nvSpPr>
        <p:spPr>
          <a:xfrm>
            <a:off x="304800" y="1676400"/>
            <a:ext cx="8540750" cy="38862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zh-CN" sz="2800" dirty="0"/>
              <a:t>【例</a:t>
            </a:r>
            <a:r>
              <a:rPr lang="en-US" altLang="zh-CN" sz="2800" dirty="0"/>
              <a:t>3.5</a:t>
            </a:r>
            <a:r>
              <a:rPr lang="zh-CN" altLang="zh-CN" sz="2800" dirty="0"/>
              <a:t>】</a:t>
            </a:r>
            <a:r>
              <a:rPr lang="en-US" altLang="zh-CN" sz="2800" dirty="0"/>
              <a:t>  </a:t>
            </a:r>
            <a:r>
              <a:rPr lang="zh-CN" altLang="zh-CN" sz="2800" dirty="0"/>
              <a:t>试分析下列程序段完成什么功能：</a:t>
            </a:r>
          </a:p>
          <a:p>
            <a:r>
              <a:rPr lang="en-US" altLang="zh-CN" sz="2800" dirty="0"/>
              <a:t>  1</a:t>
            </a:r>
            <a:r>
              <a:rPr lang="zh-CN" altLang="en-US" sz="2800" dirty="0"/>
              <a:t>）</a:t>
            </a:r>
            <a:r>
              <a:rPr lang="en-US" altLang="zh-CN" sz="2800" dirty="0"/>
              <a:t>    MOV    CL</a:t>
            </a:r>
            <a:r>
              <a:rPr lang="zh-CN" altLang="zh-CN" sz="2800" dirty="0"/>
              <a:t>，</a:t>
            </a:r>
            <a:r>
              <a:rPr lang="en-US" altLang="zh-CN" sz="2800" dirty="0"/>
              <a:t>04</a:t>
            </a:r>
            <a:endParaRPr lang="zh-CN" altLang="zh-CN" sz="2800" dirty="0"/>
          </a:p>
          <a:p>
            <a:r>
              <a:rPr lang="en-US" altLang="zh-CN" sz="2800" dirty="0"/>
              <a:t>            SHL    DX</a:t>
            </a:r>
            <a:r>
              <a:rPr lang="zh-CN" altLang="zh-CN" sz="2800" dirty="0"/>
              <a:t>，</a:t>
            </a:r>
            <a:r>
              <a:rPr lang="en-US" altLang="zh-CN" sz="2800" dirty="0"/>
              <a:t>CL</a:t>
            </a:r>
            <a:endParaRPr lang="zh-CN" altLang="zh-CN" sz="2800" dirty="0"/>
          </a:p>
          <a:p>
            <a:r>
              <a:rPr lang="en-US" altLang="zh-CN" sz="2800" dirty="0"/>
              <a:t>            MOV    BL</a:t>
            </a:r>
            <a:r>
              <a:rPr lang="zh-CN" altLang="zh-CN" sz="2800" dirty="0"/>
              <a:t>，</a:t>
            </a:r>
            <a:r>
              <a:rPr lang="en-US" altLang="zh-CN" sz="2800" dirty="0"/>
              <a:t>AH</a:t>
            </a:r>
            <a:endParaRPr lang="zh-CN" altLang="zh-CN" sz="2800" dirty="0"/>
          </a:p>
          <a:p>
            <a:r>
              <a:rPr lang="en-US" altLang="zh-CN" sz="2800" dirty="0"/>
              <a:t>            SHL    AX</a:t>
            </a:r>
            <a:r>
              <a:rPr lang="zh-CN" altLang="zh-CN" sz="2800" dirty="0"/>
              <a:t>，</a:t>
            </a:r>
            <a:r>
              <a:rPr lang="en-US" altLang="zh-CN" sz="2800" dirty="0"/>
              <a:t>CL</a:t>
            </a:r>
            <a:endParaRPr lang="zh-CN" altLang="zh-CN" sz="2800" dirty="0"/>
          </a:p>
          <a:p>
            <a:r>
              <a:rPr lang="en-US" altLang="zh-CN" sz="2800" dirty="0"/>
              <a:t>            SHR    BL</a:t>
            </a:r>
            <a:r>
              <a:rPr lang="zh-CN" altLang="zh-CN" sz="2800" dirty="0"/>
              <a:t>，</a:t>
            </a:r>
            <a:r>
              <a:rPr lang="en-US" altLang="zh-CN" sz="2800" dirty="0"/>
              <a:t>CL</a:t>
            </a:r>
            <a:endParaRPr lang="zh-CN" altLang="zh-CN" sz="2800" dirty="0"/>
          </a:p>
          <a:p>
            <a:r>
              <a:rPr lang="en-US" altLang="zh-CN" sz="2800" dirty="0"/>
              <a:t>            OR     DL</a:t>
            </a:r>
            <a:r>
              <a:rPr lang="zh-CN" altLang="zh-CN" sz="2800" dirty="0"/>
              <a:t>，</a:t>
            </a:r>
            <a:r>
              <a:rPr lang="en-US" altLang="zh-CN" sz="2800" dirty="0"/>
              <a:t>BL</a:t>
            </a:r>
            <a:endParaRPr lang="zh-CN" altLang="zh-CN" sz="2800" dirty="0"/>
          </a:p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63600" y="5361305"/>
            <a:ext cx="796671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zh-CN" dirty="0">
                <a:latin typeface="Arial" panose="020B0604020202020204" pitchFamily="34" charset="0"/>
              </a:rPr>
              <a:t>【解】 完成将</a:t>
            </a:r>
            <a:r>
              <a:rPr lang="en-US" altLang="zh-CN" dirty="0">
                <a:latin typeface="Arial" panose="020B0604020202020204" pitchFamily="34" charset="0"/>
              </a:rPr>
              <a:t>DX AX</a:t>
            </a:r>
            <a:r>
              <a:rPr lang="zh-CN" altLang="zh-CN" dirty="0">
                <a:latin typeface="Arial" panose="020B0604020202020204" pitchFamily="34" charset="0"/>
              </a:rPr>
              <a:t>双字数据左移四位</a:t>
            </a:r>
            <a:r>
              <a:rPr lang="en-US" altLang="zh-CN" dirty="0">
                <a:latin typeface="Arial" panose="020B0604020202020204" pitchFamily="34" charset="0"/>
              </a:rPr>
              <a:t>/ </a:t>
            </a:r>
            <a:r>
              <a:rPr lang="zh-CN" altLang="en-US" dirty="0">
                <a:latin typeface="Arial" panose="020B0604020202020204" pitchFamily="34" charset="0"/>
              </a:rPr>
              <a:t>双字乘以</a:t>
            </a:r>
            <a:r>
              <a:rPr lang="en-US" altLang="zh-CN" dirty="0">
                <a:latin typeface="Arial" panose="020B0604020202020204" pitchFamily="34" charset="0"/>
              </a:rPr>
              <a:t>16</a:t>
            </a:r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Text Box 2"/>
          <p:cNvSpPr txBox="1"/>
          <p:nvPr/>
        </p:nvSpPr>
        <p:spPr>
          <a:xfrm>
            <a:off x="609600" y="800100"/>
            <a:ext cx="2667000" cy="22256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latin typeface="Times New Roman" panose="02020603050405020304" pitchFamily="18" charset="0"/>
              </a:rPr>
              <a:t>2</a:t>
            </a:r>
            <a:r>
              <a:rPr lang="zh-CN" altLang="en-US" dirty="0">
                <a:latin typeface="Times New Roman" panose="02020603050405020304" pitchFamily="18" charset="0"/>
              </a:rPr>
              <a:t>）       </a:t>
            </a:r>
            <a:r>
              <a:rPr lang="en-US" altLang="zh-CN" dirty="0">
                <a:latin typeface="Times New Roman" panose="02020603050405020304" pitchFamily="18" charset="0"/>
              </a:rPr>
              <a:t>MOV  CL, 4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latin typeface="Times New Roman" panose="02020603050405020304" pitchFamily="18" charset="0"/>
              </a:rPr>
              <a:t>Again: SHL  AX, 1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latin typeface="Times New Roman" panose="02020603050405020304" pitchFamily="18" charset="0"/>
              </a:rPr>
              <a:t>             RCL  DX, 1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latin typeface="Times New Roman" panose="02020603050405020304" pitchFamily="18" charset="0"/>
              </a:rPr>
              <a:t>             DEC  CL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latin typeface="Times New Roman" panose="02020603050405020304" pitchFamily="18" charset="0"/>
              </a:rPr>
              <a:t>            JNZ   Again</a:t>
            </a:r>
          </a:p>
        </p:txBody>
      </p:sp>
      <p:sp>
        <p:nvSpPr>
          <p:cNvPr id="105475" name="Rectangle 3"/>
          <p:cNvSpPr/>
          <p:nvPr/>
        </p:nvSpPr>
        <p:spPr>
          <a:xfrm>
            <a:off x="3962400" y="4572000"/>
            <a:ext cx="2209800" cy="457200"/>
          </a:xfrm>
          <a:prstGeom prst="rect">
            <a:avLst/>
          </a:prstGeom>
          <a:solidFill>
            <a:srgbClr val="FFCC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05476" name="Rectangle 4"/>
          <p:cNvSpPr/>
          <p:nvPr/>
        </p:nvSpPr>
        <p:spPr>
          <a:xfrm>
            <a:off x="3886200" y="3429000"/>
            <a:ext cx="2209800" cy="457200"/>
          </a:xfrm>
          <a:prstGeom prst="rect">
            <a:avLst/>
          </a:prstGeom>
          <a:solidFill>
            <a:srgbClr val="FFCC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05477" name="Rectangle 5"/>
          <p:cNvSpPr/>
          <p:nvPr/>
        </p:nvSpPr>
        <p:spPr>
          <a:xfrm>
            <a:off x="3352800" y="4572000"/>
            <a:ext cx="304800" cy="457200"/>
          </a:xfrm>
          <a:prstGeom prst="rect">
            <a:avLst/>
          </a:prstGeom>
          <a:solidFill>
            <a:srgbClr val="FFCC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05478" name="Rectangle 6"/>
          <p:cNvSpPr/>
          <p:nvPr/>
        </p:nvSpPr>
        <p:spPr>
          <a:xfrm>
            <a:off x="3276600" y="3429000"/>
            <a:ext cx="304800" cy="457200"/>
          </a:xfrm>
          <a:prstGeom prst="rect">
            <a:avLst/>
          </a:prstGeom>
          <a:solidFill>
            <a:srgbClr val="FFCC99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05479" name="Line 7"/>
          <p:cNvSpPr/>
          <p:nvPr/>
        </p:nvSpPr>
        <p:spPr>
          <a:xfrm>
            <a:off x="4114800" y="4800600"/>
            <a:ext cx="1828800" cy="0"/>
          </a:xfrm>
          <a:prstGeom prst="line">
            <a:avLst/>
          </a:prstGeom>
          <a:ln w="28575" cap="flat" cmpd="sng">
            <a:solidFill>
              <a:srgbClr val="FF0066"/>
            </a:solidFill>
            <a:prstDash val="solid"/>
            <a:headEnd type="triangle" w="med" len="med"/>
            <a:tailEnd type="none" w="med" len="med"/>
          </a:ln>
        </p:spPr>
      </p:sp>
      <p:sp>
        <p:nvSpPr>
          <p:cNvPr id="105480" name="Line 8"/>
          <p:cNvSpPr/>
          <p:nvPr/>
        </p:nvSpPr>
        <p:spPr>
          <a:xfrm>
            <a:off x="3657600" y="4800600"/>
            <a:ext cx="304800" cy="0"/>
          </a:xfrm>
          <a:prstGeom prst="line">
            <a:avLst/>
          </a:prstGeom>
          <a:ln w="28575" cap="flat" cmpd="sng">
            <a:solidFill>
              <a:srgbClr val="FF0066"/>
            </a:solidFill>
            <a:prstDash val="solid"/>
            <a:headEnd type="triangle" w="med" len="med"/>
            <a:tailEnd type="none" w="med" len="med"/>
          </a:ln>
        </p:spPr>
      </p:sp>
      <p:sp>
        <p:nvSpPr>
          <p:cNvPr id="105481" name="Line 9"/>
          <p:cNvSpPr/>
          <p:nvPr/>
        </p:nvSpPr>
        <p:spPr>
          <a:xfrm>
            <a:off x="2971800" y="4800600"/>
            <a:ext cx="304800" cy="0"/>
          </a:xfrm>
          <a:prstGeom prst="line">
            <a:avLst/>
          </a:prstGeom>
          <a:ln w="28575" cap="flat" cmpd="sng">
            <a:solidFill>
              <a:srgbClr val="FF0066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5482" name="Line 10"/>
          <p:cNvSpPr/>
          <p:nvPr/>
        </p:nvSpPr>
        <p:spPr>
          <a:xfrm>
            <a:off x="2971800" y="4800600"/>
            <a:ext cx="0" cy="685800"/>
          </a:xfrm>
          <a:prstGeom prst="line">
            <a:avLst/>
          </a:prstGeom>
          <a:ln w="28575" cap="flat" cmpd="sng">
            <a:solidFill>
              <a:srgbClr val="FF0066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5483" name="Line 11"/>
          <p:cNvSpPr/>
          <p:nvPr/>
        </p:nvSpPr>
        <p:spPr>
          <a:xfrm>
            <a:off x="2971800" y="5486400"/>
            <a:ext cx="3581400" cy="0"/>
          </a:xfrm>
          <a:prstGeom prst="line">
            <a:avLst/>
          </a:prstGeom>
          <a:ln w="28575" cap="flat" cmpd="sng">
            <a:solidFill>
              <a:srgbClr val="FF0066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5484" name="Line 12"/>
          <p:cNvSpPr/>
          <p:nvPr/>
        </p:nvSpPr>
        <p:spPr>
          <a:xfrm>
            <a:off x="6553200" y="4800600"/>
            <a:ext cx="0" cy="685800"/>
          </a:xfrm>
          <a:prstGeom prst="line">
            <a:avLst/>
          </a:prstGeom>
          <a:ln w="28575" cap="flat" cmpd="sng">
            <a:solidFill>
              <a:srgbClr val="FF0066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5485" name="Line 13"/>
          <p:cNvSpPr/>
          <p:nvPr/>
        </p:nvSpPr>
        <p:spPr>
          <a:xfrm>
            <a:off x="6172200" y="4800600"/>
            <a:ext cx="381000" cy="0"/>
          </a:xfrm>
          <a:prstGeom prst="line">
            <a:avLst/>
          </a:prstGeom>
          <a:ln w="28575" cap="flat" cmpd="sng">
            <a:solidFill>
              <a:srgbClr val="FF0066"/>
            </a:solidFill>
            <a:prstDash val="solid"/>
            <a:headEnd type="triangle" w="med" len="med"/>
            <a:tailEnd type="none" w="med" len="med"/>
          </a:ln>
        </p:spPr>
      </p:sp>
      <p:sp>
        <p:nvSpPr>
          <p:cNvPr id="105486" name="Line 14"/>
          <p:cNvSpPr/>
          <p:nvPr/>
        </p:nvSpPr>
        <p:spPr>
          <a:xfrm>
            <a:off x="4038600" y="3657600"/>
            <a:ext cx="1828800" cy="0"/>
          </a:xfrm>
          <a:prstGeom prst="line">
            <a:avLst/>
          </a:prstGeom>
          <a:ln w="28575" cap="flat" cmpd="sng">
            <a:solidFill>
              <a:srgbClr val="FF0066"/>
            </a:solidFill>
            <a:prstDash val="solid"/>
            <a:headEnd type="triangle" w="med" len="med"/>
            <a:tailEnd type="none" w="med" len="med"/>
          </a:ln>
        </p:spPr>
      </p:sp>
      <p:sp>
        <p:nvSpPr>
          <p:cNvPr id="105487" name="Line 15"/>
          <p:cNvSpPr/>
          <p:nvPr/>
        </p:nvSpPr>
        <p:spPr>
          <a:xfrm>
            <a:off x="3581400" y="3657600"/>
            <a:ext cx="304800" cy="0"/>
          </a:xfrm>
          <a:prstGeom prst="line">
            <a:avLst/>
          </a:prstGeom>
          <a:ln w="28575" cap="flat" cmpd="sng">
            <a:solidFill>
              <a:srgbClr val="FF0066"/>
            </a:solidFill>
            <a:prstDash val="solid"/>
            <a:headEnd type="triangle" w="med" len="med"/>
            <a:tailEnd type="none" w="med" len="med"/>
          </a:ln>
        </p:spPr>
      </p:sp>
      <p:sp>
        <p:nvSpPr>
          <p:cNvPr id="105488" name="Text Box 16"/>
          <p:cNvSpPr txBox="1"/>
          <p:nvPr/>
        </p:nvSpPr>
        <p:spPr>
          <a:xfrm>
            <a:off x="6324600" y="3413125"/>
            <a:ext cx="5524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AX</a:t>
            </a:r>
          </a:p>
        </p:txBody>
      </p:sp>
      <p:sp>
        <p:nvSpPr>
          <p:cNvPr id="108561" name="Text Box 17"/>
          <p:cNvSpPr txBox="1"/>
          <p:nvPr/>
        </p:nvSpPr>
        <p:spPr>
          <a:xfrm>
            <a:off x="6781800" y="4572000"/>
            <a:ext cx="609600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DX</a:t>
            </a:r>
          </a:p>
        </p:txBody>
      </p:sp>
      <p:sp>
        <p:nvSpPr>
          <p:cNvPr id="105490" name="Text Box 18"/>
          <p:cNvSpPr txBox="1"/>
          <p:nvPr/>
        </p:nvSpPr>
        <p:spPr>
          <a:xfrm>
            <a:off x="3200400" y="3048000"/>
            <a:ext cx="527050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990000"/>
                </a:solidFill>
                <a:latin typeface="Times New Roman" panose="02020603050405020304" pitchFamily="18" charset="0"/>
              </a:rPr>
              <a:t>CF</a:t>
            </a:r>
          </a:p>
        </p:txBody>
      </p:sp>
      <p:sp>
        <p:nvSpPr>
          <p:cNvPr id="105491" name="Text Box 19"/>
          <p:cNvSpPr txBox="1"/>
          <p:nvPr/>
        </p:nvSpPr>
        <p:spPr>
          <a:xfrm>
            <a:off x="3276600" y="4191000"/>
            <a:ext cx="527050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990000"/>
                </a:solidFill>
                <a:latin typeface="Times New Roman" panose="02020603050405020304" pitchFamily="18" charset="0"/>
              </a:rPr>
              <a:t>CF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75" grpId="0" animBg="1"/>
      <p:bldP spid="105476" grpId="0" animBg="1"/>
      <p:bldP spid="105477" grpId="0" animBg="1"/>
      <p:bldP spid="105478" grpId="0" animBg="1"/>
      <p:bldP spid="105488" grpId="0"/>
      <p:bldP spid="105490" grpId="0"/>
      <p:bldP spid="105491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内容占位符 2"/>
          <p:cNvSpPr>
            <a:spLocks noGrp="1"/>
          </p:cNvSpPr>
          <p:nvPr>
            <p:ph idx="1"/>
          </p:nvPr>
        </p:nvSpPr>
        <p:spPr>
          <a:xfrm>
            <a:off x="304800" y="508000"/>
            <a:ext cx="8540750" cy="38862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zh-CN" dirty="0"/>
              <a:t>【例</a:t>
            </a:r>
            <a:r>
              <a:rPr lang="en-US" altLang="zh-CN" dirty="0"/>
              <a:t>3.6</a:t>
            </a:r>
            <a:r>
              <a:rPr lang="zh-CN" altLang="zh-CN" dirty="0"/>
              <a:t>】</a:t>
            </a:r>
            <a:r>
              <a:rPr lang="en-US" altLang="zh-CN" dirty="0"/>
              <a:t>  </a:t>
            </a:r>
            <a:r>
              <a:rPr lang="zh-CN" altLang="zh-CN" sz="2800" dirty="0"/>
              <a:t>假定</a:t>
            </a:r>
            <a:r>
              <a:rPr lang="en-US" altLang="zh-CN" sz="2800" dirty="0"/>
              <a:t>AX</a:t>
            </a:r>
            <a:r>
              <a:rPr lang="zh-CN" altLang="zh-CN" sz="2800" dirty="0"/>
              <a:t>和</a:t>
            </a:r>
            <a:r>
              <a:rPr lang="en-US" altLang="zh-CN" sz="2800" dirty="0"/>
              <a:t>BX</a:t>
            </a:r>
            <a:r>
              <a:rPr lang="zh-CN" altLang="zh-CN" sz="2800" dirty="0"/>
              <a:t>内容为带符号数，</a:t>
            </a:r>
            <a:r>
              <a:rPr lang="en-US" altLang="zh-CN" sz="2800" dirty="0"/>
              <a:t>CX</a:t>
            </a:r>
            <a:r>
              <a:rPr lang="zh-CN" altLang="zh-CN" sz="2800" dirty="0"/>
              <a:t>和</a:t>
            </a:r>
            <a:r>
              <a:rPr lang="en-US" altLang="zh-CN" sz="2800" dirty="0"/>
              <a:t>DX</a:t>
            </a:r>
            <a:r>
              <a:rPr lang="zh-CN" altLang="zh-CN" sz="2800" dirty="0"/>
              <a:t>内容为无符号数，选用比较指令和条件转移指令实现以下判断。</a:t>
            </a:r>
          </a:p>
          <a:p>
            <a:r>
              <a:rPr lang="zh-CN" altLang="zh-CN" sz="2800" dirty="0"/>
              <a:t>若</a:t>
            </a:r>
            <a:r>
              <a:rPr lang="en-US" altLang="zh-CN" sz="2800" dirty="0"/>
              <a:t>DX</a:t>
            </a:r>
            <a:r>
              <a:rPr lang="zh-CN" altLang="zh-CN" sz="2800" dirty="0"/>
              <a:t>小于等于</a:t>
            </a:r>
            <a:r>
              <a:rPr lang="en-US" altLang="zh-CN" sz="2800" dirty="0"/>
              <a:t>CX</a:t>
            </a:r>
            <a:r>
              <a:rPr lang="zh-CN" altLang="zh-CN" sz="2800" dirty="0"/>
              <a:t>，则转去执行</a:t>
            </a:r>
            <a:r>
              <a:rPr lang="en-US" altLang="zh-CN" sz="2800" dirty="0"/>
              <a:t>LOP1</a:t>
            </a:r>
            <a:r>
              <a:rPr lang="zh-CN" altLang="zh-CN" sz="2800" dirty="0"/>
              <a:t>。</a:t>
            </a:r>
          </a:p>
          <a:p>
            <a:r>
              <a:rPr lang="zh-CN" altLang="zh-CN" sz="2800" dirty="0"/>
              <a:t>若</a:t>
            </a:r>
            <a:r>
              <a:rPr lang="en-US" altLang="zh-CN" sz="2800" dirty="0"/>
              <a:t>BX</a:t>
            </a:r>
            <a:r>
              <a:rPr lang="zh-CN" altLang="zh-CN" sz="2800" dirty="0"/>
              <a:t>大于</a:t>
            </a:r>
            <a:r>
              <a:rPr lang="en-US" altLang="zh-CN" sz="2800" dirty="0"/>
              <a:t>AX</a:t>
            </a:r>
            <a:r>
              <a:rPr lang="zh-CN" altLang="zh-CN" sz="2800" dirty="0"/>
              <a:t>，则转去执行</a:t>
            </a:r>
            <a:r>
              <a:rPr lang="en-US" altLang="zh-CN" sz="2800" dirty="0"/>
              <a:t>LOP2</a:t>
            </a:r>
            <a:r>
              <a:rPr lang="zh-CN" altLang="zh-CN" sz="2800" dirty="0"/>
              <a:t>。</a:t>
            </a:r>
          </a:p>
          <a:p>
            <a:r>
              <a:rPr lang="zh-CN" altLang="zh-CN" sz="2800" dirty="0"/>
              <a:t>若</a:t>
            </a:r>
            <a:r>
              <a:rPr lang="en-US" altLang="zh-CN" sz="2800" dirty="0"/>
              <a:t>DX</a:t>
            </a:r>
            <a:r>
              <a:rPr lang="zh-CN" altLang="zh-CN" sz="2800" dirty="0"/>
              <a:t>的内容等于零，则转去执行</a:t>
            </a:r>
            <a:r>
              <a:rPr lang="en-US" altLang="zh-CN" sz="2800" dirty="0"/>
              <a:t>LOP3</a:t>
            </a:r>
            <a:r>
              <a:rPr lang="zh-CN" altLang="zh-CN" sz="2800" dirty="0"/>
              <a:t>。</a:t>
            </a:r>
          </a:p>
          <a:p>
            <a:endParaRPr lang="zh-CN" altLang="en-US" dirty="0"/>
          </a:p>
        </p:txBody>
      </p:sp>
      <p:sp>
        <p:nvSpPr>
          <p:cNvPr id="194561" name="Rectangle 1"/>
          <p:cNvSpPr/>
          <p:nvPr/>
        </p:nvSpPr>
        <p:spPr>
          <a:xfrm>
            <a:off x="482600" y="3771900"/>
            <a:ext cx="4032250" cy="2308225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0">
            <a:spAutoFit/>
          </a:bodyPr>
          <a:lstStyle/>
          <a:p>
            <a:pPr indent="304800"/>
            <a:r>
              <a:rPr lang="zh-CN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【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解</a:t>
            </a:r>
            <a:r>
              <a:rPr lang="zh-CN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】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）</a:t>
            </a:r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CMP   DX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CX</a:t>
            </a:r>
            <a:endParaRPr lang="en-US" altLang="zh-CN" sz="2400" dirty="0">
              <a:solidFill>
                <a:srgbClr val="FF3300"/>
              </a:solidFill>
              <a:latin typeface="Arial" panose="020B0604020202020204" pitchFamily="34" charset="0"/>
            </a:endParaRPr>
          </a:p>
          <a:p>
            <a:pPr indent="304800" eaLnBrk="0" hangingPunct="0"/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         JBE   LOP1</a:t>
            </a:r>
            <a:endParaRPr lang="en-US" altLang="zh-CN" sz="2400" dirty="0">
              <a:solidFill>
                <a:srgbClr val="FF3300"/>
              </a:solidFill>
              <a:latin typeface="Arial" panose="020B0604020202020204" pitchFamily="34" charset="0"/>
            </a:endParaRPr>
          </a:p>
          <a:p>
            <a:pPr indent="304800" eaLnBrk="0" hangingPunct="0"/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   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） </a:t>
            </a:r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CMP   AX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BX</a:t>
            </a:r>
            <a:endParaRPr lang="en-US" altLang="zh-CN" sz="2400" dirty="0">
              <a:solidFill>
                <a:srgbClr val="FF3300"/>
              </a:solidFill>
              <a:latin typeface="Arial" panose="020B0604020202020204" pitchFamily="34" charset="0"/>
            </a:endParaRPr>
          </a:p>
          <a:p>
            <a:pPr indent="304800" eaLnBrk="0" hangingPunct="0"/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         JL   LOP2</a:t>
            </a:r>
            <a:endParaRPr lang="en-US" altLang="zh-CN" sz="2400" dirty="0">
              <a:solidFill>
                <a:srgbClr val="FF3300"/>
              </a:solidFill>
              <a:latin typeface="Arial" panose="020B0604020202020204" pitchFamily="34" charset="0"/>
            </a:endParaRPr>
          </a:p>
          <a:p>
            <a:pPr indent="304800" eaLnBrk="0" hangingPunct="0"/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   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） </a:t>
            </a:r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CMP   DX</a:t>
            </a:r>
            <a:r>
              <a:rPr lang="zh-CN" altLang="en-US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0</a:t>
            </a:r>
            <a:endParaRPr lang="en-US" altLang="zh-CN" sz="2400" dirty="0">
              <a:solidFill>
                <a:srgbClr val="FF3300"/>
              </a:solidFill>
              <a:latin typeface="Arial" panose="020B0604020202020204" pitchFamily="34" charset="0"/>
            </a:endParaRPr>
          </a:p>
          <a:p>
            <a:pPr indent="304800" eaLnBrk="0" hangingPunct="0"/>
            <a:r>
              <a:rPr lang="en-US" altLang="zh-CN" sz="240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         JZ    LOP3</a:t>
            </a:r>
            <a:endParaRPr lang="en-US" altLang="zh-CN" sz="2400" dirty="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194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61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内容占位符 2"/>
          <p:cNvSpPr>
            <a:spLocks noGrp="1"/>
          </p:cNvSpPr>
          <p:nvPr>
            <p:ph idx="1"/>
          </p:nvPr>
        </p:nvSpPr>
        <p:spPr>
          <a:xfrm>
            <a:off x="184150" y="533400"/>
            <a:ext cx="8839200" cy="38862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zh-CN" sz="2400" dirty="0"/>
              <a:t>【例</a:t>
            </a:r>
            <a:r>
              <a:rPr lang="en-US" altLang="zh-CN" sz="2400" dirty="0"/>
              <a:t>3.7</a:t>
            </a:r>
            <a:r>
              <a:rPr lang="zh-CN" altLang="zh-CN" sz="2400" dirty="0"/>
              <a:t>】</a:t>
            </a:r>
            <a:r>
              <a:rPr lang="en-US" altLang="zh-CN" sz="2400" dirty="0"/>
              <a:t>AX=4444H,BX=5555H</a:t>
            </a:r>
            <a:endParaRPr lang="zh-CN" altLang="zh-CN" sz="2400" dirty="0"/>
          </a:p>
          <a:p>
            <a:r>
              <a:rPr lang="en-US" altLang="zh-CN" sz="2400" dirty="0"/>
              <a:t>         ADD   AX</a:t>
            </a:r>
            <a:r>
              <a:rPr lang="zh-CN" altLang="zh-CN" sz="2400" dirty="0"/>
              <a:t>，</a:t>
            </a:r>
            <a:r>
              <a:rPr lang="en-US" altLang="zh-CN" sz="2400" dirty="0"/>
              <a:t>BX</a:t>
            </a:r>
            <a:endParaRPr lang="zh-CN" altLang="zh-CN" sz="2400" dirty="0"/>
          </a:p>
          <a:p>
            <a:r>
              <a:rPr lang="en-US" altLang="zh-CN" sz="2400" dirty="0"/>
              <a:t>         JNO   L1</a:t>
            </a:r>
            <a:endParaRPr lang="zh-CN" altLang="zh-CN" sz="2400" dirty="0"/>
          </a:p>
          <a:p>
            <a:r>
              <a:rPr lang="en-US" altLang="zh-CN" sz="2400" dirty="0"/>
              <a:t>         JNC   L2</a:t>
            </a:r>
            <a:endParaRPr lang="zh-CN" altLang="zh-CN" sz="2400" dirty="0"/>
          </a:p>
          <a:p>
            <a:r>
              <a:rPr lang="en-US" altLang="zh-CN" sz="2400" dirty="0"/>
              <a:t>         CMP   BX</a:t>
            </a:r>
            <a:r>
              <a:rPr lang="zh-CN" altLang="zh-CN" sz="2400" dirty="0"/>
              <a:t>，</a:t>
            </a:r>
            <a:r>
              <a:rPr lang="en-US" altLang="zh-CN" sz="2400" dirty="0"/>
              <a:t>AX</a:t>
            </a:r>
            <a:endParaRPr lang="zh-CN" altLang="zh-CN" sz="2400" dirty="0"/>
          </a:p>
          <a:p>
            <a:r>
              <a:rPr lang="en-US" altLang="zh-CN" sz="2400" dirty="0"/>
              <a:t>         JNC   L3</a:t>
            </a:r>
            <a:endParaRPr lang="zh-CN" altLang="zh-CN" sz="2400" dirty="0"/>
          </a:p>
          <a:p>
            <a:r>
              <a:rPr lang="en-US" altLang="zh-CN" sz="2400" dirty="0"/>
              <a:t>         JNO   L4</a:t>
            </a:r>
            <a:endParaRPr lang="zh-CN" altLang="zh-CN" sz="2400" dirty="0"/>
          </a:p>
          <a:p>
            <a:r>
              <a:rPr lang="en-US" altLang="zh-CN" sz="2400" dirty="0"/>
              <a:t>         JMP   SHORT  L5</a:t>
            </a:r>
            <a:endParaRPr lang="zh-CN" altLang="zh-CN" sz="2400" dirty="0"/>
          </a:p>
          <a:p>
            <a:pPr>
              <a:buNone/>
            </a:pPr>
            <a:r>
              <a:rPr lang="en-US" altLang="zh-CN" sz="2400" dirty="0"/>
              <a:t>                    </a:t>
            </a:r>
            <a:r>
              <a:rPr lang="zh-CN" altLang="zh-CN" sz="2400" dirty="0"/>
              <a:t>试分析以上程序段执行完后，转向哪里？</a:t>
            </a:r>
            <a:endParaRPr lang="en-US" altLang="zh-CN" sz="2400" dirty="0"/>
          </a:p>
          <a:p>
            <a:pPr>
              <a:buNone/>
            </a:pPr>
            <a:endParaRPr lang="zh-CN" altLang="zh-CN" sz="2400" dirty="0"/>
          </a:p>
          <a:p>
            <a:r>
              <a:rPr lang="en-US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altLang="zh-CN" sz="2400" dirty="0"/>
          </a:p>
          <a:p>
            <a:endParaRPr lang="zh-CN" altLang="en-US" dirty="0"/>
          </a:p>
        </p:txBody>
      </p:sp>
      <p:sp>
        <p:nvSpPr>
          <p:cNvPr id="110595" name="Rectangle 2"/>
          <p:cNvSpPr/>
          <p:nvPr/>
        </p:nvSpPr>
        <p:spPr>
          <a:xfrm>
            <a:off x="0" y="44450"/>
            <a:ext cx="1841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0">
            <a:spAutoFit/>
          </a:bodyPr>
          <a:lstStyle/>
          <a:p>
            <a:pPr eaLnBrk="0" hangingPunct="0"/>
            <a:endParaRPr lang="en-US" altLang="zh-CN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07525" name="Rectangle 3"/>
          <p:cNvSpPr/>
          <p:nvPr/>
        </p:nvSpPr>
        <p:spPr>
          <a:xfrm>
            <a:off x="704850" y="4445000"/>
            <a:ext cx="9431338" cy="1814513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0">
            <a:spAutoFit/>
          </a:bodyPr>
          <a:lstStyle/>
          <a:p>
            <a:pPr indent="266700">
              <a:buFont typeface="Wingdings" panose="05000000000000000000" pitchFamily="2" charset="2"/>
            </a:pPr>
            <a:r>
              <a:rPr lang="zh-CN" altLang="zh-CN" sz="2800" dirty="0">
                <a:latin typeface="宋体" panose="02010600030101010101" pitchFamily="2" charset="-122"/>
                <a:cs typeface="Times New Roman" panose="02020603050405020304" pitchFamily="18" charset="0"/>
              </a:rPr>
              <a:t>【解】 </a:t>
            </a:r>
            <a:r>
              <a:rPr lang="en-US" altLang="zh-CN" sz="2800" dirty="0">
                <a:latin typeface="宋体" panose="02010600030101010101" pitchFamily="2" charset="-122"/>
                <a:cs typeface="Times New Roman" panose="02020603050405020304" pitchFamily="18" charset="0"/>
              </a:rPr>
              <a:t>         </a:t>
            </a:r>
            <a:r>
              <a:rPr lang="en-US" altLang="zh-CN" sz="2800" b="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4444 </a:t>
            </a:r>
            <a:r>
              <a:rPr lang="en-US" altLang="zh-CN" sz="2800" dirty="0">
                <a:latin typeface="宋体" panose="02010600030101010101" pitchFamily="2" charset="-122"/>
                <a:cs typeface="Times New Roman" panose="02020603050405020304" pitchFamily="18" charset="0"/>
              </a:rPr>
              <a:t>                            </a:t>
            </a:r>
            <a:endParaRPr lang="en-US" altLang="zh-CN" sz="2800" dirty="0">
              <a:latin typeface="Arial" panose="020B0604020202020204" pitchFamily="34" charset="0"/>
            </a:endParaRPr>
          </a:p>
          <a:p>
            <a:pPr indent="266700"/>
            <a:r>
              <a:rPr lang="en-US" altLang="zh-CN" sz="2800" b="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          +   5555                              </a:t>
            </a:r>
            <a:endParaRPr lang="en-US" altLang="zh-CN" sz="2800" b="0" dirty="0">
              <a:solidFill>
                <a:srgbClr val="FF3300"/>
              </a:solidFill>
              <a:latin typeface="Arial" panose="020B0604020202020204" pitchFamily="34" charset="0"/>
            </a:endParaRPr>
          </a:p>
          <a:p>
            <a:pPr indent="266700" eaLnBrk="0" hangingPunct="0"/>
            <a:r>
              <a:rPr lang="en-US" altLang="zh-CN" sz="2800" b="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              9999</a:t>
            </a:r>
            <a:r>
              <a:rPr lang="zh-CN" altLang="en-US" sz="2800" b="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　　　　　</a:t>
            </a:r>
            <a:endParaRPr lang="en-US" altLang="zh-CN" sz="2800" b="0" dirty="0">
              <a:solidFill>
                <a:srgbClr val="FF3300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indent="266700" eaLnBrk="0" hangingPunct="0">
              <a:buFont typeface="Wingdings" panose="05000000000000000000" pitchFamily="2" charset="2"/>
            </a:pPr>
            <a:r>
              <a:rPr lang="en-US" altLang="zh-CN" sz="2800" b="0" dirty="0">
                <a:solidFill>
                  <a:srgbClr val="FF33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OF=1  CF=0</a:t>
            </a:r>
            <a:endParaRPr lang="en-US" altLang="zh-CN" sz="2800" b="0" dirty="0">
              <a:solidFill>
                <a:srgbClr val="FF3300"/>
              </a:solidFill>
              <a:latin typeface="宋体" panose="02010600030101010101" pitchFamily="2" charset="-122"/>
              <a:ea typeface="Times New Roman" panose="02020603050405020304" pitchFamily="18" charset="0"/>
            </a:endParaRPr>
          </a:p>
        </p:txBody>
      </p:sp>
      <p:cxnSp>
        <p:nvCxnSpPr>
          <p:cNvPr id="110597" name="直接连接符 7"/>
          <p:cNvCxnSpPr/>
          <p:nvPr/>
        </p:nvCxnSpPr>
        <p:spPr>
          <a:xfrm>
            <a:off x="2984500" y="5321300"/>
            <a:ext cx="1968500" cy="0"/>
          </a:xfrm>
          <a:prstGeom prst="line">
            <a:avLst/>
          </a:prstGeom>
          <a:ln w="9525" cap="flat" cmpd="sng">
            <a:solidFill>
              <a:srgbClr val="333399"/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6" name="矩形 5"/>
          <p:cNvSpPr/>
          <p:nvPr/>
        </p:nvSpPr>
        <p:spPr>
          <a:xfrm>
            <a:off x="4044950" y="2082800"/>
            <a:ext cx="4178300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indent="266700" eaLnBrk="0" hangingPunct="0">
              <a:buFont typeface="Wingdings" panose="05000000000000000000" pitchFamily="2" charset="2"/>
            </a:pPr>
            <a:r>
              <a:rPr lang="zh-CN" altLang="en-US" i="1" u="sng" dirty="0">
                <a:latin typeface="Arial" panose="020B0604020202020204" pitchFamily="34" charset="0"/>
                <a:cs typeface="Times New Roman" panose="02020603050405020304" pitchFamily="18" charset="0"/>
              </a:rPr>
              <a:t>故以上程序段执行完后转向</a:t>
            </a:r>
            <a:r>
              <a:rPr lang="en-US" altLang="zh-CN" i="1" u="sng" dirty="0">
                <a:latin typeface="Arial" panose="020B0604020202020204" pitchFamily="34" charset="0"/>
                <a:cs typeface="Times New Roman" panose="02020603050405020304" pitchFamily="18" charset="0"/>
              </a:rPr>
              <a:t>L2</a:t>
            </a:r>
            <a:r>
              <a:rPr lang="zh-CN" altLang="en-US" i="1" u="sng" dirty="0">
                <a:latin typeface="Arial" panose="020B0604020202020204" pitchFamily="34" charset="0"/>
                <a:cs typeface="Times New Roman" panose="02020603050405020304" pitchFamily="18" charset="0"/>
              </a:rPr>
              <a:t>。</a:t>
            </a:r>
            <a:r>
              <a:rPr lang="zh-CN" altLang="en-US" i="1" u="sng" dirty="0">
                <a:latin typeface="Arial" panose="020B060402020202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25" grpId="0"/>
      <p:bldP spid="6" grpId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内容占位符 2"/>
          <p:cNvSpPr>
            <a:spLocks noGrp="1"/>
          </p:cNvSpPr>
          <p:nvPr>
            <p:ph idx="1"/>
          </p:nvPr>
        </p:nvSpPr>
        <p:spPr>
          <a:xfrm>
            <a:off x="304800" y="444500"/>
            <a:ext cx="8540750" cy="20828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en-US" sz="2800" dirty="0"/>
              <a:t>习题</a:t>
            </a:r>
            <a:r>
              <a:rPr lang="en-US" altLang="zh-CN" sz="2800" dirty="0"/>
              <a:t>3.2</a:t>
            </a:r>
            <a:r>
              <a:rPr lang="zh-CN" altLang="zh-CN" sz="2800" dirty="0"/>
              <a:t>　写出把首地址为</a:t>
            </a:r>
            <a:r>
              <a:rPr lang="en-US" altLang="zh-CN" sz="2800" dirty="0"/>
              <a:t>DATA1</a:t>
            </a:r>
            <a:r>
              <a:rPr lang="zh-CN" altLang="zh-CN" sz="2800" dirty="0"/>
              <a:t>的字数组的第</a:t>
            </a:r>
            <a:r>
              <a:rPr lang="en-US" altLang="zh-CN" sz="2800" dirty="0"/>
              <a:t>6</a:t>
            </a:r>
            <a:r>
              <a:rPr lang="zh-CN" altLang="zh-CN" sz="2800" dirty="0"/>
              <a:t>个字送到</a:t>
            </a:r>
            <a:r>
              <a:rPr lang="en-US" altLang="zh-CN" sz="2800" dirty="0"/>
              <a:t>DX</a:t>
            </a:r>
            <a:r>
              <a:rPr lang="zh-CN" altLang="zh-CN" sz="2800" dirty="0"/>
              <a:t>寄存器的指令。要求用以下几种寻址方式</a:t>
            </a:r>
          </a:p>
          <a:p>
            <a:r>
              <a:rPr lang="zh-CN" altLang="zh-CN" sz="2800" dirty="0"/>
              <a:t>（</a:t>
            </a:r>
            <a:r>
              <a:rPr lang="en-US" altLang="zh-CN" sz="2800" dirty="0"/>
              <a:t>1</a:t>
            </a:r>
            <a:r>
              <a:rPr lang="zh-CN" altLang="zh-CN" sz="2800" dirty="0"/>
              <a:t>）寄存器间接寻址</a:t>
            </a:r>
          </a:p>
          <a:p>
            <a:r>
              <a:rPr lang="zh-CN" altLang="zh-CN" sz="2800" dirty="0"/>
              <a:t>（</a:t>
            </a:r>
            <a:r>
              <a:rPr lang="en-US" altLang="zh-CN" sz="2800" dirty="0"/>
              <a:t>2</a:t>
            </a:r>
            <a:r>
              <a:rPr lang="zh-CN" altLang="zh-CN" sz="2800" dirty="0"/>
              <a:t>）基址寻址</a:t>
            </a:r>
          </a:p>
          <a:p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2743200"/>
            <a:ext cx="8540750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解： （</a:t>
            </a:r>
            <a:r>
              <a:rPr lang="en-US" altLang="zh-CN" dirty="0">
                <a:latin typeface="Arial" panose="020B0604020202020204" pitchFamily="34" charset="0"/>
              </a:rPr>
              <a:t>1</a:t>
            </a:r>
            <a:r>
              <a:rPr lang="zh-CN" altLang="en-US" dirty="0">
                <a:latin typeface="Arial" panose="020B0604020202020204" pitchFamily="34" charset="0"/>
              </a:rPr>
              <a:t>） </a:t>
            </a:r>
            <a:r>
              <a:rPr lang="en-US" altLang="zh-CN" dirty="0">
                <a:latin typeface="Arial" panose="020B0604020202020204" pitchFamily="34" charset="0"/>
              </a:rPr>
              <a:t>LEA    BX,  DATA1+10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             MOV   DX, [BX]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4800" y="3784600"/>
            <a:ext cx="8540750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        （</a:t>
            </a:r>
            <a:r>
              <a:rPr lang="en-US" altLang="zh-CN" dirty="0">
                <a:latin typeface="Arial" panose="020B0604020202020204" pitchFamily="34" charset="0"/>
              </a:rPr>
              <a:t>2</a:t>
            </a:r>
            <a:r>
              <a:rPr lang="zh-CN" altLang="en-US" dirty="0">
                <a:latin typeface="Arial" panose="020B0604020202020204" pitchFamily="34" charset="0"/>
              </a:rPr>
              <a:t>） </a:t>
            </a:r>
            <a:r>
              <a:rPr lang="en-US" altLang="zh-CN" dirty="0">
                <a:latin typeface="Arial" panose="020B0604020202020204" pitchFamily="34" charset="0"/>
              </a:rPr>
              <a:t>LEA    BX,  DATA1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             MOV   DX, [BX+10] 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5905500" y="1744663"/>
          <a:ext cx="2628900" cy="4079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符号地址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内容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DATA1+0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   12H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     +1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   34H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     +2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    00H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     +3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    20H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 ……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……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    +</a:t>
                      </a:r>
                      <a:r>
                        <a:rPr lang="en-US" altLang="zh-CN" u="sng" dirty="0"/>
                        <a:t>10</a:t>
                      </a:r>
                      <a:endParaRPr lang="zh-CN" alt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78H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    +11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12H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cxnSp>
        <p:nvCxnSpPr>
          <p:cNvPr id="111659" name="直接箭头连接符 8"/>
          <p:cNvCxnSpPr/>
          <p:nvPr/>
        </p:nvCxnSpPr>
        <p:spPr>
          <a:xfrm flipV="1">
            <a:off x="5562600" y="2311400"/>
            <a:ext cx="342900" cy="12700"/>
          </a:xfrm>
          <a:prstGeom prst="straightConnector1">
            <a:avLst/>
          </a:prstGeom>
          <a:ln w="9525" cap="flat" cmpd="sng">
            <a:solidFill>
              <a:srgbClr val="C00000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111660" name="直接箭头连接符 10"/>
          <p:cNvCxnSpPr/>
          <p:nvPr/>
        </p:nvCxnSpPr>
        <p:spPr>
          <a:xfrm flipV="1">
            <a:off x="5588000" y="3048000"/>
            <a:ext cx="342900" cy="12700"/>
          </a:xfrm>
          <a:prstGeom prst="straightConnector1">
            <a:avLst/>
          </a:prstGeom>
          <a:ln w="9525" cap="flat" cmpd="sng">
            <a:solidFill>
              <a:srgbClr val="C00000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111661" name="直接箭头连接符 11"/>
          <p:cNvCxnSpPr/>
          <p:nvPr/>
        </p:nvCxnSpPr>
        <p:spPr>
          <a:xfrm flipV="1">
            <a:off x="5575300" y="4203700"/>
            <a:ext cx="342900" cy="12700"/>
          </a:xfrm>
          <a:prstGeom prst="straightConnector1">
            <a:avLst/>
          </a:prstGeom>
          <a:ln w="9525" cap="flat" cmpd="sng">
            <a:solidFill>
              <a:srgbClr val="C00000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14" name="TextBox 13"/>
          <p:cNvSpPr txBox="1"/>
          <p:nvPr/>
        </p:nvSpPr>
        <p:spPr>
          <a:xfrm>
            <a:off x="4406900" y="2124075"/>
            <a:ext cx="1498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</a:t>
            </a:r>
            <a:r>
              <a:rPr kumimoji="0" lang="en-US" altLang="zh-CN" kern="1200" cap="none" spc="0" normalizeH="0" baseline="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</a:t>
            </a:r>
            <a:r>
              <a:rPr kumimoji="0" lang="zh-CN" altLang="en-US" kern="1200" cap="none" spc="0" normalizeH="0" baseline="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个字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19600" y="2822575"/>
            <a:ext cx="1498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</a:t>
            </a:r>
            <a:r>
              <a:rPr kumimoji="0" lang="en-US" altLang="zh-CN" kern="1200" cap="none" spc="0" normalizeH="0" baseline="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</a:t>
            </a:r>
            <a:r>
              <a:rPr kumimoji="0" lang="zh-CN" altLang="en-US" kern="1200" cap="none" spc="0" normalizeH="0" baseline="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个字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06900" y="4016375"/>
            <a:ext cx="1498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</a:t>
            </a:r>
            <a:r>
              <a:rPr kumimoji="0" lang="en-US" altLang="zh-CN" u="sng" kern="1200" cap="none" spc="0" normalizeH="0" baseline="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6</a:t>
            </a:r>
            <a:r>
              <a:rPr kumimoji="0" lang="zh-CN" altLang="en-US" kern="1200" cap="none" spc="0" normalizeH="0" baseline="0" noProof="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个字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06900" y="4889500"/>
            <a:ext cx="3479800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分析</a:t>
            </a:r>
            <a:r>
              <a:rPr lang="en-US" altLang="zh-CN" dirty="0">
                <a:latin typeface="Arial" panose="020B0604020202020204" pitchFamily="34" charset="0"/>
              </a:rPr>
              <a:t>i</a:t>
            </a:r>
            <a:r>
              <a:rPr lang="zh-CN" altLang="en-US" dirty="0">
                <a:latin typeface="Arial" panose="020B0604020202020204" pitchFamily="34" charset="0"/>
              </a:rPr>
              <a:t>与其对应地址的关系式</a:t>
            </a:r>
          </a:p>
        </p:txBody>
      </p:sp>
      <p:cxnSp>
        <p:nvCxnSpPr>
          <p:cNvPr id="111666" name="直接箭头连接符 18"/>
          <p:cNvCxnSpPr/>
          <p:nvPr/>
        </p:nvCxnSpPr>
        <p:spPr>
          <a:xfrm>
            <a:off x="4813300" y="4416425"/>
            <a:ext cx="774700" cy="473075"/>
          </a:xfrm>
          <a:prstGeom prst="straightConnector1">
            <a:avLst/>
          </a:prstGeom>
          <a:ln w="9525" cap="flat" cmpd="sng">
            <a:solidFill>
              <a:srgbClr val="C00000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111667" name="直接箭头连接符 21"/>
          <p:cNvCxnSpPr>
            <a:endCxn id="17" idx="0"/>
          </p:cNvCxnSpPr>
          <p:nvPr/>
        </p:nvCxnSpPr>
        <p:spPr>
          <a:xfrm flipH="1">
            <a:off x="6146800" y="4216400"/>
            <a:ext cx="622300" cy="673100"/>
          </a:xfrm>
          <a:prstGeom prst="straightConnector1">
            <a:avLst/>
          </a:prstGeom>
          <a:ln w="9525" cap="flat" cmpd="sng">
            <a:solidFill>
              <a:srgbClr val="C00000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22" name="矩形 21"/>
          <p:cNvSpPr/>
          <p:nvPr/>
        </p:nvSpPr>
        <p:spPr>
          <a:xfrm>
            <a:off x="5251450" y="5424488"/>
            <a:ext cx="895350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2060"/>
                </a:solidFill>
                <a:latin typeface="Arial" panose="020B0604020202020204" pitchFamily="34" charset="0"/>
              </a:rPr>
              <a:t>(i-1)*2</a:t>
            </a:r>
            <a:endParaRPr lang="zh-CN" altLang="en-US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7" grpId="0"/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866" name="Text Box 2"/>
          <p:cNvSpPr txBox="1">
            <a:spLocks noChangeArrowheads="1"/>
          </p:cNvSpPr>
          <p:nvPr/>
        </p:nvSpPr>
        <p:spPr bwMode="auto">
          <a:xfrm>
            <a:off x="195263" y="1223963"/>
            <a:ext cx="8863013" cy="2430463"/>
          </a:xfrm>
          <a:prstGeom prst="rect">
            <a:avLst/>
          </a:prstGeom>
          <a:noFill/>
          <a:ln w="12700">
            <a:noFill/>
            <a:miter lim="800000"/>
          </a:ln>
          <a:effectLst/>
        </p:spPr>
        <p:txBody>
          <a:bodyPr lIns="180000" tIns="118800">
            <a:spAutoFit/>
          </a:bodyPr>
          <a:lstStyle/>
          <a:p>
            <a:pPr marR="0" algn="just" defTabSz="914400" eaLnBrk="0" hangingPunct="0">
              <a:lnSpc>
                <a:spcPct val="120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1" lang="en-US" altLang="zh-CN" kern="1200" cap="none" spc="0" normalizeH="0" baseline="0" noProof="0" dirty="0">
                <a:solidFill>
                  <a:schemeClr val="hlin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1</a:t>
            </a:r>
            <a:r>
              <a:rPr kumimoji="1" lang="zh-CN" altLang="en-US" kern="1200" cap="none" spc="0" normalizeH="0" baseline="0" noProof="0" dirty="0">
                <a:solidFill>
                  <a:schemeClr val="hlin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） 直接寻址</a:t>
            </a:r>
          </a:p>
          <a:p>
            <a:pPr marR="0" algn="just" defTabSz="914400" eaLnBrk="0" hangingPunct="0">
              <a:lnSpc>
                <a:spcPct val="145000"/>
              </a:lnSpc>
              <a:spcBef>
                <a:spcPct val="50000"/>
              </a:spcBef>
              <a:buClrTx/>
              <a:buSzTx/>
              <a:buFontTx/>
              <a:buChar char="•"/>
              <a:defRPr/>
            </a:pPr>
            <a:r>
              <a:rPr kumimoji="1" lang="zh-CN" altLang="en-US" kern="1200" cap="none" spc="0" normalizeH="0" baseline="0" noProof="0" dirty="0">
                <a:solidFill>
                  <a:schemeClr val="hlin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 </a:t>
            </a:r>
            <a:r>
              <a:rPr kumimoji="1" lang="zh-CN" altLang="en-US" sz="1600" u="sng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操作数的地址的</a:t>
            </a:r>
            <a:r>
              <a:rPr kumimoji="1" lang="en-US" altLang="zh-CN" sz="1600" u="sng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16</a:t>
            </a:r>
            <a:r>
              <a:rPr kumimoji="1" lang="zh-CN" altLang="en-US" sz="1600" u="sng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位</a:t>
            </a:r>
            <a:r>
              <a:rPr kumimoji="1" lang="zh-CN" altLang="en-US" sz="1600" u="sng" kern="1200" cap="none" spc="0" normalizeH="0" baseline="0" noProof="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偏移地址</a:t>
            </a:r>
            <a:r>
              <a:rPr kumimoji="1" lang="zh-CN" altLang="en-US" sz="1600" u="sng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直接包含在指令中</a:t>
            </a:r>
            <a:r>
              <a:rPr kumimoji="1" lang="zh-CN" altLang="en-US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，它与操作码一起在</a:t>
            </a:r>
            <a:r>
              <a:rPr kumimoji="1" lang="zh-CN" altLang="en-US" sz="1600" kern="1200" cap="none" spc="0" normalizeH="0" baseline="0" noProof="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代码段</a:t>
            </a:r>
            <a:r>
              <a:rPr kumimoji="1" lang="zh-CN" altLang="en-US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区域中，</a:t>
            </a:r>
            <a:r>
              <a:rPr kumimoji="1" lang="zh-CN" altLang="en-US" sz="1600" u="sng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但</a:t>
            </a:r>
            <a:r>
              <a:rPr kumimoji="1" lang="zh-CN" altLang="en-US" sz="1600" u="sng" kern="1200" cap="none" spc="0" normalizeH="0" baseline="0" noProof="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操作数</a:t>
            </a:r>
            <a:r>
              <a:rPr kumimoji="1" lang="zh-CN" altLang="en-US" sz="1600" u="sng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一般在</a:t>
            </a:r>
            <a:r>
              <a:rPr kumimoji="1" lang="zh-CN" altLang="en-US" sz="1600" u="sng" kern="1200" cap="none" spc="0" normalizeH="0" baseline="0" noProof="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数据段</a:t>
            </a:r>
            <a:r>
              <a:rPr kumimoji="1" lang="zh-CN" altLang="en-US" sz="1600" u="sng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区域中，</a:t>
            </a:r>
            <a:r>
              <a:rPr kumimoji="1" lang="zh-CN" altLang="en-US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它的地址为数据段寄存器</a:t>
            </a:r>
            <a:r>
              <a:rPr kumimoji="1" lang="en-US" altLang="zh-CN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DS</a:t>
            </a:r>
            <a:r>
              <a:rPr kumimoji="1" lang="zh-CN" altLang="en-US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加上它的</a:t>
            </a:r>
            <a:r>
              <a:rPr kumimoji="1" lang="en-US" altLang="zh-CN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16</a:t>
            </a:r>
            <a:r>
              <a:rPr kumimoji="1" lang="zh-CN" altLang="en-US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位地址偏移量。</a:t>
            </a:r>
          </a:p>
          <a:p>
            <a:pPr marR="0" algn="just" defTabSz="914400" eaLnBrk="0" hangingPunct="0">
              <a:lnSpc>
                <a:spcPct val="145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1" lang="zh-CN" altLang="en-US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     </a:t>
            </a:r>
            <a:r>
              <a:rPr kumimoji="1" lang="zh-CN" altLang="en-US" sz="1600" i="1" u="sng" kern="1200" cap="none" spc="0" normalizeH="0" baseline="0" noProof="0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指令中的</a:t>
            </a:r>
            <a:r>
              <a:rPr kumimoji="1" lang="en-US" altLang="zh-CN" sz="1600" i="1" u="sng" kern="1200" cap="none" spc="0" normalizeH="0" baseline="0" noProof="0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16</a:t>
            </a:r>
            <a:r>
              <a:rPr kumimoji="1" lang="zh-CN" altLang="en-US" sz="1600" i="1" u="sng" kern="1200" cap="none" spc="0" normalizeH="0" baseline="0" noProof="0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位地址偏移量是低位字节在前，高位字节在后。</a:t>
            </a:r>
          </a:p>
          <a:p>
            <a:pPr marR="0" algn="just" defTabSz="914400" eaLnBrk="0" hangingPunct="0">
              <a:lnSpc>
                <a:spcPct val="145000"/>
              </a:lnSpc>
              <a:spcBef>
                <a:spcPct val="50000"/>
              </a:spcBef>
              <a:buClrTx/>
              <a:buSzTx/>
              <a:buFontTx/>
              <a:buChar char="•"/>
              <a:defRPr/>
            </a:pPr>
            <a:r>
              <a:rPr kumimoji="1" lang="zh-CN" altLang="en-US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 这种寻址方法，是以数据段寄存器的地址为基础，可在多达</a:t>
            </a:r>
            <a:r>
              <a:rPr kumimoji="1" lang="en-US" altLang="zh-CN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64K</a:t>
            </a:r>
            <a:r>
              <a:rPr kumimoji="1" lang="zh-CN" altLang="en-US" sz="1600" kern="1200" cap="none" spc="0" normalizeH="0" baseline="0" noProof="0" dirty="0">
                <a:solidFill>
                  <a:srgbClr val="003399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字节的范围内寻找操作数。  </a:t>
            </a:r>
          </a:p>
        </p:txBody>
      </p:sp>
      <p:sp>
        <p:nvSpPr>
          <p:cNvPr id="15363" name="AutoShape 4">
            <a:hlinkClick r:id="" action="ppaction://noaction"/>
          </p:cNvPr>
          <p:cNvSpPr/>
          <p:nvPr/>
        </p:nvSpPr>
        <p:spPr>
          <a:xfrm>
            <a:off x="8623300" y="6481763"/>
            <a:ext cx="434975" cy="260350"/>
          </a:xfrm>
          <a:prstGeom prst="actionButtonBeginning">
            <a:avLst/>
          </a:prstGeom>
          <a:solidFill>
            <a:srgbClr val="B2B2B2"/>
          </a:solidFill>
          <a:ln w="12700" cap="flat" cmpd="sng">
            <a:solidFill>
              <a:srgbClr val="5F5F5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5364" name="TextBox 3"/>
          <p:cNvSpPr txBox="1"/>
          <p:nvPr/>
        </p:nvSpPr>
        <p:spPr>
          <a:xfrm>
            <a:off x="584200" y="3937000"/>
            <a:ext cx="7493000" cy="11382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latin typeface="Arial" panose="020B0604020202020204" pitchFamily="34" charset="0"/>
              </a:rPr>
              <a:t>例： </a:t>
            </a:r>
            <a:r>
              <a:rPr lang="en-US" altLang="zh-CN" dirty="0">
                <a:latin typeface="Arial" panose="020B0604020202020204" pitchFamily="34" charset="0"/>
              </a:rPr>
              <a:t>MOV    AL,[2000H]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        MOV    AH, ES:[2000H]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        MOV    ES:BUFF,DX       ;  BUFF</a:t>
            </a:r>
            <a:r>
              <a:rPr lang="zh-CN" altLang="en-US" dirty="0">
                <a:latin typeface="Arial" panose="020B0604020202020204" pitchFamily="34" charset="0"/>
              </a:rPr>
              <a:t>是预先定义的符号地址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4" grpId="0"/>
      <p:bldP spid="15364" grpId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内容占位符 2"/>
          <p:cNvSpPr>
            <a:spLocks noGrp="1"/>
          </p:cNvSpPr>
          <p:nvPr>
            <p:ph idx="1"/>
          </p:nvPr>
        </p:nvSpPr>
        <p:spPr>
          <a:xfrm>
            <a:off x="304800" y="444500"/>
            <a:ext cx="8839200" cy="20828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en-US" sz="2800" dirty="0"/>
              <a:t>习题</a:t>
            </a:r>
            <a:r>
              <a:rPr lang="en-US" altLang="zh-CN" sz="2800" dirty="0"/>
              <a:t>3.4</a:t>
            </a:r>
            <a:r>
              <a:rPr lang="zh-CN" altLang="zh-CN" sz="2800" dirty="0"/>
              <a:t>　如果</a:t>
            </a:r>
            <a:r>
              <a:rPr lang="en-US" altLang="zh-CN" sz="2800" dirty="0"/>
              <a:t>DATA1</a:t>
            </a:r>
            <a:r>
              <a:rPr lang="zh-CN" altLang="zh-CN" sz="2800" dirty="0"/>
              <a:t>为数据段中</a:t>
            </a:r>
            <a:r>
              <a:rPr lang="en-US" altLang="zh-CN" sz="2800" dirty="0"/>
              <a:t>2000H</a:t>
            </a:r>
            <a:r>
              <a:rPr lang="zh-CN" altLang="zh-CN" sz="2800" dirty="0"/>
              <a:t>单元的符号名，其中存放的内容为</a:t>
            </a:r>
            <a:r>
              <a:rPr lang="en-US" altLang="zh-CN" sz="2800" dirty="0"/>
              <a:t>8877H</a:t>
            </a:r>
            <a:r>
              <a:rPr lang="zh-CN" altLang="zh-CN" sz="2800" dirty="0"/>
              <a:t>，试问以下两条指令有什么区别？指令执行后</a:t>
            </a:r>
            <a:r>
              <a:rPr lang="en-US" altLang="zh-CN" sz="2800" dirty="0"/>
              <a:t>AX </a:t>
            </a:r>
            <a:r>
              <a:rPr lang="zh-CN" altLang="zh-CN" sz="2800" dirty="0"/>
              <a:t>寄存器的内容是什么？</a:t>
            </a:r>
          </a:p>
          <a:p>
            <a:r>
              <a:rPr lang="en-US" altLang="zh-CN" sz="2400" dirty="0"/>
              <a:t>    (1) MOV  AX, DATA1</a:t>
            </a:r>
            <a:endParaRPr lang="zh-CN" altLang="zh-CN" sz="2400" dirty="0"/>
          </a:p>
          <a:p>
            <a:r>
              <a:rPr lang="en-US" altLang="zh-CN" sz="2400" dirty="0"/>
              <a:t>    (2) LEA   AX, DATA1</a:t>
            </a:r>
            <a:endParaRPr lang="zh-CN" altLang="zh-CN" sz="2400" dirty="0"/>
          </a:p>
          <a:p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5450" y="2743200"/>
            <a:ext cx="8540750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解： （</a:t>
            </a:r>
            <a:r>
              <a:rPr lang="en-US" altLang="zh-CN" dirty="0">
                <a:latin typeface="Arial" panose="020B0604020202020204" pitchFamily="34" charset="0"/>
              </a:rPr>
              <a:t>1</a:t>
            </a:r>
            <a:r>
              <a:rPr lang="zh-CN" altLang="en-US" dirty="0">
                <a:latin typeface="Arial" panose="020B0604020202020204" pitchFamily="34" charset="0"/>
              </a:rPr>
              <a:t>） </a:t>
            </a:r>
            <a:r>
              <a:rPr lang="en-US" altLang="zh-CN" dirty="0">
                <a:latin typeface="Arial" panose="020B0604020202020204" pitchFamily="34" charset="0"/>
              </a:rPr>
              <a:t>AX=8877H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2600" y="3143250"/>
            <a:ext cx="8540750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        （</a:t>
            </a:r>
            <a:r>
              <a:rPr lang="en-US" altLang="zh-CN" dirty="0">
                <a:latin typeface="Arial" panose="020B0604020202020204" pitchFamily="34" charset="0"/>
              </a:rPr>
              <a:t>2</a:t>
            </a:r>
            <a:r>
              <a:rPr lang="zh-CN" altLang="en-US" dirty="0">
                <a:latin typeface="Arial" panose="020B0604020202020204" pitchFamily="34" charset="0"/>
              </a:rPr>
              <a:t>） </a:t>
            </a:r>
            <a:r>
              <a:rPr lang="en-US" altLang="zh-CN" dirty="0">
                <a:latin typeface="Arial" panose="020B0604020202020204" pitchFamily="34" charset="0"/>
              </a:rPr>
              <a:t>AX=2000H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4997450" y="1971675"/>
          <a:ext cx="3543300" cy="1112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1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符号地址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EA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内容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DATA1+0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2000H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   77H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          +1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   88H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矩形 17"/>
          <p:cNvSpPr/>
          <p:nvPr/>
        </p:nvSpPr>
        <p:spPr>
          <a:xfrm>
            <a:off x="482600" y="3543300"/>
            <a:ext cx="8420100" cy="9540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习题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3.5</a:t>
            </a:r>
            <a:r>
              <a:rPr kumimoji="0" lang="zh-CN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　编程求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AX</a:t>
            </a:r>
            <a:r>
              <a:rPr kumimoji="0" lang="zh-CN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累加器和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BX</a:t>
            </a:r>
            <a:r>
              <a:rPr kumimoji="0" lang="zh-CN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寄存器中两个有符号数之差的绝对值，结果放内存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DATA1</a:t>
            </a:r>
            <a:r>
              <a:rPr kumimoji="0" lang="zh-CN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单元中。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9592" name="TextBox 19"/>
          <p:cNvSpPr txBox="1"/>
          <p:nvPr/>
        </p:nvSpPr>
        <p:spPr>
          <a:xfrm>
            <a:off x="482600" y="4497388"/>
            <a:ext cx="3911600" cy="19399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解：     </a:t>
            </a:r>
            <a:r>
              <a:rPr lang="en-US" altLang="zh-CN" dirty="0">
                <a:latin typeface="Arial" panose="020B0604020202020204" pitchFamily="34" charset="0"/>
              </a:rPr>
              <a:t>SUB   AX , BX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      CMP   AX , 0</a:t>
            </a:r>
            <a:r>
              <a:rPr lang="zh-CN" altLang="en-US" dirty="0">
                <a:latin typeface="Arial" panose="020B0604020202020204" pitchFamily="34" charset="0"/>
              </a:rPr>
              <a:t> </a:t>
            </a:r>
            <a:endParaRPr lang="en-US" altLang="zh-CN" dirty="0">
              <a:latin typeface="Arial" panose="020B0604020202020204" pitchFamily="34" charset="0"/>
            </a:endParaRPr>
          </a:p>
          <a:p>
            <a:r>
              <a:rPr lang="en-US" altLang="zh-CN" dirty="0">
                <a:latin typeface="Arial" panose="020B0604020202020204" pitchFamily="34" charset="0"/>
              </a:rPr>
              <a:t>            JGE    NEXT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      NEG   AX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NEXT: MOV  DATA1 , AX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       HLT 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232400" y="4497388"/>
            <a:ext cx="2133600" cy="1323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  <a:latin typeface="Arial" panose="020B0604020202020204" pitchFamily="34" charset="0"/>
              </a:rPr>
              <a:t>SUB  AX,BX</a:t>
            </a:r>
          </a:p>
          <a:p>
            <a:r>
              <a:rPr lang="en-US" altLang="zh-CN" dirty="0">
                <a:solidFill>
                  <a:srgbClr val="0070C0"/>
                </a:solidFill>
                <a:latin typeface="Arial" panose="020B0604020202020204" pitchFamily="34" charset="0"/>
              </a:rPr>
              <a:t>CWD</a:t>
            </a:r>
          </a:p>
          <a:p>
            <a:r>
              <a:rPr lang="en-US" altLang="zh-CN" u="sng" dirty="0">
                <a:solidFill>
                  <a:srgbClr val="0070C0"/>
                </a:solidFill>
                <a:latin typeface="Arial" panose="020B0604020202020204" pitchFamily="34" charset="0"/>
              </a:rPr>
              <a:t>XOR  AX,DX</a:t>
            </a:r>
          </a:p>
          <a:p>
            <a:r>
              <a:rPr lang="en-US" altLang="zh-CN" dirty="0">
                <a:solidFill>
                  <a:srgbClr val="0070C0"/>
                </a:solidFill>
                <a:latin typeface="Arial" panose="020B0604020202020204" pitchFamily="34" charset="0"/>
              </a:rPr>
              <a:t>SUB  AX,DX</a:t>
            </a:r>
            <a:endParaRPr lang="zh-CN" altLang="en-US" dirty="0">
              <a:solidFill>
                <a:srgbClr val="0070C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9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9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109592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/>
          </p:cNvSpPr>
          <p:nvPr>
            <p:ph type="title"/>
          </p:nvPr>
        </p:nvSpPr>
        <p:spPr>
          <a:xfrm>
            <a:off x="301625" y="508000"/>
            <a:ext cx="8540750" cy="1143000"/>
          </a:xfrm>
        </p:spPr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sz="2400" b="1" dirty="0">
                <a:solidFill>
                  <a:srgbClr val="CC3300"/>
                </a:solidFill>
              </a:rPr>
              <a:t>内存寻址过程描述</a:t>
            </a:r>
          </a:p>
        </p:txBody>
      </p:sp>
      <p:sp>
        <p:nvSpPr>
          <p:cNvPr id="16387" name="Rectangle 3"/>
          <p:cNvSpPr>
            <a:spLocks noGrp="1"/>
          </p:cNvSpPr>
          <p:nvPr>
            <p:ph idx="1"/>
          </p:nvPr>
        </p:nvSpPr>
        <p:spPr>
          <a:xfrm>
            <a:off x="457200" y="1409700"/>
            <a:ext cx="8026400" cy="153670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/>
              <a:t>例：</a:t>
            </a:r>
            <a:r>
              <a:rPr lang="en-US" altLang="zh-CN" sz="2000" b="1" dirty="0"/>
              <a:t>MOV   AX,  [1070H]  </a:t>
            </a:r>
            <a:r>
              <a:rPr lang="zh-CN" altLang="en-US" sz="2000" b="1" dirty="0"/>
              <a:t>　　</a:t>
            </a:r>
            <a:r>
              <a:rPr lang="en-US" altLang="zh-CN" sz="2000" b="1" dirty="0"/>
              <a:t>;</a:t>
            </a:r>
            <a:r>
              <a:rPr lang="zh-CN" altLang="en-US" sz="2000" b="1" dirty="0">
                <a:solidFill>
                  <a:schemeClr val="tx2"/>
                </a:solidFill>
              </a:rPr>
              <a:t>将</a:t>
            </a:r>
            <a:r>
              <a:rPr lang="en-US" altLang="zh-CN" sz="2000" b="1" dirty="0">
                <a:solidFill>
                  <a:schemeClr val="tx2"/>
                </a:solidFill>
              </a:rPr>
              <a:t>DS</a:t>
            </a:r>
            <a:r>
              <a:rPr lang="zh-CN" altLang="en-US" sz="2000" b="1" dirty="0">
                <a:solidFill>
                  <a:schemeClr val="tx2"/>
                </a:solidFill>
              </a:rPr>
              <a:t>段的</a:t>
            </a:r>
            <a:r>
              <a:rPr lang="en-US" altLang="zh-CN" sz="2000" b="1" dirty="0">
                <a:solidFill>
                  <a:schemeClr val="tx2"/>
                </a:solidFill>
              </a:rPr>
              <a:t>1070H</a:t>
            </a:r>
            <a:r>
              <a:rPr lang="zh-CN" altLang="en-US" sz="2000" b="1" dirty="0">
                <a:solidFill>
                  <a:schemeClr val="tx2"/>
                </a:solidFill>
              </a:rPr>
              <a:t>和</a:t>
            </a:r>
            <a:r>
              <a:rPr lang="en-US" altLang="zh-CN" sz="2000" b="1" dirty="0">
                <a:solidFill>
                  <a:schemeClr val="tx2"/>
                </a:solidFill>
              </a:rPr>
              <a:t>1071H</a:t>
            </a:r>
            <a:r>
              <a:rPr lang="zh-CN" altLang="en-US" sz="2000" b="1" dirty="0">
                <a:solidFill>
                  <a:schemeClr val="tx2"/>
                </a:solidFill>
              </a:rPr>
              <a:t>两个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solidFill>
                  <a:schemeClr val="tx2"/>
                </a:solidFill>
              </a:rPr>
              <a:t>                                                  单元的内容取到</a:t>
            </a:r>
            <a:r>
              <a:rPr lang="en-US" altLang="zh-CN" sz="2000" b="1" dirty="0">
                <a:solidFill>
                  <a:schemeClr val="tx2"/>
                </a:solidFill>
              </a:rPr>
              <a:t>AX</a:t>
            </a:r>
            <a:r>
              <a:rPr lang="zh-CN" altLang="en-US" sz="2000" b="1" dirty="0">
                <a:solidFill>
                  <a:schemeClr val="tx2"/>
                </a:solidFill>
              </a:rPr>
              <a:t>中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/>
              <a:t>       若已知</a:t>
            </a:r>
            <a:r>
              <a:rPr lang="en-US" altLang="zh-CN" sz="2000" b="1" dirty="0"/>
              <a:t>DS</a:t>
            </a:r>
            <a:r>
              <a:rPr lang="zh-CN" altLang="en-US" sz="2000" b="1" dirty="0"/>
              <a:t>＝</a:t>
            </a:r>
            <a:r>
              <a:rPr lang="en-US" altLang="zh-CN" sz="2000" b="1" dirty="0"/>
              <a:t>2000H</a:t>
            </a:r>
            <a:r>
              <a:rPr lang="zh-CN" altLang="en-US" sz="2000" b="1" dirty="0"/>
              <a:t>，（</a:t>
            </a:r>
            <a:r>
              <a:rPr lang="en-US" altLang="zh-CN" sz="2000" b="1" dirty="0"/>
              <a:t>21070H</a:t>
            </a:r>
            <a:r>
              <a:rPr lang="zh-CN" altLang="en-US" sz="2000" b="1" dirty="0"/>
              <a:t>）</a:t>
            </a:r>
            <a:r>
              <a:rPr lang="en-US" altLang="zh-CN" sz="2000" b="1" dirty="0"/>
              <a:t>=0A0H</a:t>
            </a:r>
            <a:r>
              <a:rPr lang="zh-CN" altLang="en-US" sz="2000" b="1" dirty="0"/>
              <a:t>，（</a:t>
            </a:r>
            <a:r>
              <a:rPr lang="en-US" altLang="zh-CN" sz="2000" b="1" dirty="0"/>
              <a:t>21071H</a:t>
            </a:r>
            <a:r>
              <a:rPr lang="zh-CN" altLang="en-US" sz="2000" b="1" dirty="0"/>
              <a:t>）</a:t>
            </a:r>
            <a:r>
              <a:rPr lang="en-US" altLang="zh-CN" sz="2000" b="1" dirty="0"/>
              <a:t>=44H</a:t>
            </a:r>
            <a:r>
              <a:rPr lang="zh-CN" altLang="en-US" sz="2000" b="1" dirty="0"/>
              <a:t>，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/>
              <a:t>       则问指令执行后，  </a:t>
            </a:r>
            <a:r>
              <a:rPr lang="en-US" altLang="zh-CN" sz="2000" b="1" dirty="0"/>
              <a:t>AX</a:t>
            </a:r>
            <a:r>
              <a:rPr lang="zh-CN" altLang="en-US" sz="2000" b="1" dirty="0"/>
              <a:t>＝？</a:t>
            </a:r>
          </a:p>
          <a:p>
            <a:pPr eaLnBrk="1" hangingPunct="1">
              <a:lnSpc>
                <a:spcPct val="80000"/>
              </a:lnSpc>
              <a:buNone/>
            </a:pPr>
            <a:endParaRPr lang="en-US" altLang="zh-CN" sz="2000" b="1" dirty="0"/>
          </a:p>
        </p:txBody>
      </p:sp>
      <p:sp>
        <p:nvSpPr>
          <p:cNvPr id="549892" name="Rectangle 4"/>
          <p:cNvSpPr/>
          <p:nvPr/>
        </p:nvSpPr>
        <p:spPr>
          <a:xfrm>
            <a:off x="457200" y="2946400"/>
            <a:ext cx="7408863" cy="16160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解：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1)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求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EA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EA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＝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1070H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</a:t>
            </a:r>
          </a:p>
          <a:p>
            <a:endParaRPr lang="en-US" altLang="zh-CN" dirty="0">
              <a:solidFill>
                <a:srgbClr val="CC3300"/>
              </a:solidFill>
              <a:latin typeface="Arial" panose="020B0604020202020204" pitchFamily="34" charset="0"/>
            </a:endParaRPr>
          </a:p>
        </p:txBody>
      </p:sp>
      <p:sp>
        <p:nvSpPr>
          <p:cNvPr id="549893" name="Rectangle 5"/>
          <p:cNvSpPr/>
          <p:nvPr/>
        </p:nvSpPr>
        <p:spPr>
          <a:xfrm>
            <a:off x="457200" y="5018088"/>
            <a:ext cx="7408863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注意：</a:t>
            </a: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1)</a:t>
            </a:r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字数据存放格式－－先低后高；</a:t>
            </a:r>
          </a:p>
          <a:p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           </a:t>
            </a: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2)</a:t>
            </a:r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表示常数时，若第一个是字母，书写时则在前面加</a:t>
            </a: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0</a:t>
            </a:r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。</a:t>
            </a:r>
          </a:p>
        </p:txBody>
      </p:sp>
      <p:sp>
        <p:nvSpPr>
          <p:cNvPr id="549894" name="Rectangle 6"/>
          <p:cNvSpPr/>
          <p:nvPr/>
        </p:nvSpPr>
        <p:spPr>
          <a:xfrm>
            <a:off x="920750" y="3609975"/>
            <a:ext cx="5697538" cy="7016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2)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求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PA            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PA=DS×16+EA=2000H×16+1070H=21070H</a:t>
            </a:r>
          </a:p>
        </p:txBody>
      </p:sp>
      <p:sp>
        <p:nvSpPr>
          <p:cNvPr id="549895" name="Rectangle 7"/>
          <p:cNvSpPr/>
          <p:nvPr/>
        </p:nvSpPr>
        <p:spPr>
          <a:xfrm>
            <a:off x="920750" y="4241800"/>
            <a:ext cx="789114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3)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取（存）数－－－执行总线周期（注意判断是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</a:rPr>
              <a:t>字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还是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</a:rPr>
              <a:t>字节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操作）</a:t>
            </a:r>
          </a:p>
          <a:p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AX=(21071H_21070H)=44A0H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49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49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49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49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98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500"/>
                                        <p:tgtEl>
                                          <p:spTgt spid="549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9892" grpId="0"/>
      <p:bldP spid="549893" grpId="0"/>
      <p:bldP spid="549894" grpId="0"/>
      <p:bldP spid="54989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2"/>
          <p:cNvSpPr txBox="1"/>
          <p:nvPr/>
        </p:nvSpPr>
        <p:spPr>
          <a:xfrm>
            <a:off x="304800" y="1382713"/>
            <a:ext cx="8572500" cy="3522662"/>
          </a:xfrm>
          <a:prstGeom prst="rect">
            <a:avLst/>
          </a:prstGeom>
          <a:noFill/>
          <a:ln w="12700">
            <a:noFill/>
          </a:ln>
        </p:spPr>
        <p:txBody>
          <a:bodyPr tIns="118800">
            <a:spAutoFit/>
          </a:bodyPr>
          <a:lstStyle/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）寄存器间接寻址</a:t>
            </a:r>
          </a:p>
          <a:p>
            <a:pPr eaLnBrk="0" hangingPunct="0">
              <a:lnSpc>
                <a:spcPct val="145000"/>
              </a:lnSpc>
              <a:spcBef>
                <a:spcPct val="50000"/>
              </a:spcBef>
              <a:buChar char="•"/>
            </a:pP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 操作数在存储器中，但是，操作数的地址的</a:t>
            </a:r>
            <a:r>
              <a:rPr lang="en-US" altLang="zh-CN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16</a:t>
            </a: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位偏移量包含在以下四个寄存器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SI</a:t>
            </a:r>
            <a:r>
              <a:rPr lang="zh-CN" altLang="en-US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DI</a:t>
            </a:r>
            <a:r>
              <a:rPr lang="zh-CN" altLang="en-US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BP</a:t>
            </a:r>
            <a:r>
              <a:rPr lang="zh-CN" altLang="en-US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BX</a:t>
            </a: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之一中。这又可分成两种情况：</a:t>
            </a:r>
          </a:p>
          <a:p>
            <a:pPr algn="just" eaLnBrk="0" hangingPunct="0">
              <a:lnSpc>
                <a:spcPct val="145000"/>
              </a:lnSpc>
              <a:spcBef>
                <a:spcPct val="50000"/>
              </a:spcBef>
            </a:pP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zh-CN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、 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BX</a:t>
            </a:r>
            <a:r>
              <a:rPr lang="zh-CN" altLang="en-US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SI</a:t>
            </a:r>
            <a:r>
              <a:rPr lang="zh-CN" altLang="en-US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DI</a:t>
            </a: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间址时以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DS</a:t>
            </a: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为默认段地址；</a:t>
            </a:r>
          </a:p>
          <a:p>
            <a:pPr algn="just" eaLnBrk="0" hangingPunct="0">
              <a:lnSpc>
                <a:spcPct val="145000"/>
              </a:lnSpc>
              <a:spcBef>
                <a:spcPct val="50000"/>
              </a:spcBef>
            </a:pP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   例：</a:t>
            </a:r>
            <a:r>
              <a:rPr lang="en-US" altLang="zh-CN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MOV AX</a:t>
            </a: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[SI]</a:t>
            </a:r>
          </a:p>
          <a:p>
            <a:pPr algn="just" eaLnBrk="0" hangingPunct="0">
              <a:lnSpc>
                <a:spcPct val="145000"/>
              </a:lnSpc>
              <a:spcBef>
                <a:spcPct val="50000"/>
              </a:spcBef>
            </a:pPr>
            <a:r>
              <a:rPr lang="en-US" altLang="zh-CN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    2</a:t>
            </a: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BP</a:t>
            </a: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间址时以</a:t>
            </a:r>
            <a:r>
              <a:rPr lang="en-US" altLang="zh-CN" sz="1600" dirty="0">
                <a:solidFill>
                  <a:srgbClr val="FF3300"/>
                </a:solidFill>
                <a:latin typeface="Times New Roman" panose="02020603050405020304" pitchFamily="18" charset="0"/>
              </a:rPr>
              <a:t>SS</a:t>
            </a: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为默认段地址。</a:t>
            </a:r>
          </a:p>
          <a:p>
            <a:pPr algn="just" eaLnBrk="0" hangingPunct="0">
              <a:lnSpc>
                <a:spcPct val="145000"/>
              </a:lnSpc>
              <a:spcBef>
                <a:spcPct val="50000"/>
              </a:spcBef>
              <a:buChar char="•"/>
            </a:pPr>
            <a:r>
              <a:rPr lang="zh-CN" altLang="en-US" sz="1600" dirty="0">
                <a:solidFill>
                  <a:srgbClr val="000099"/>
                </a:solidFill>
                <a:latin typeface="Times New Roman" panose="02020603050405020304" pitchFamily="18" charset="0"/>
              </a:rPr>
              <a:t> 用于一维数组操作。</a:t>
            </a:r>
          </a:p>
          <a:p>
            <a:pPr eaLnBrk="0" hangingPunct="0">
              <a:lnSpc>
                <a:spcPct val="130000"/>
              </a:lnSpc>
              <a:spcBef>
                <a:spcPct val="50000"/>
              </a:spcBef>
            </a:pPr>
            <a:endParaRPr lang="en-US" altLang="zh-CN" sz="1600" dirty="0">
              <a:solidFill>
                <a:srgbClr val="000099"/>
              </a:solidFill>
              <a:latin typeface="Times New Roman" panose="02020603050405020304" pitchFamily="18" charset="0"/>
            </a:endParaRPr>
          </a:p>
        </p:txBody>
      </p:sp>
      <p:sp>
        <p:nvSpPr>
          <p:cNvPr id="17411" name="AutoShape 4">
            <a:hlinkClick r:id="rId2" action="ppaction://hlinksldjump"/>
          </p:cNvPr>
          <p:cNvSpPr/>
          <p:nvPr/>
        </p:nvSpPr>
        <p:spPr>
          <a:xfrm>
            <a:off x="8623300" y="6481763"/>
            <a:ext cx="434975" cy="260350"/>
          </a:xfrm>
          <a:prstGeom prst="actionButtonBeginning">
            <a:avLst/>
          </a:prstGeom>
          <a:solidFill>
            <a:srgbClr val="B2B2B2"/>
          </a:solidFill>
          <a:ln w="12700" cap="flat" cmpd="sng">
            <a:solidFill>
              <a:srgbClr val="5F5F5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7412" name="Text Box 5"/>
          <p:cNvSpPr txBox="1"/>
          <p:nvPr/>
        </p:nvSpPr>
        <p:spPr>
          <a:xfrm>
            <a:off x="2786063" y="4267200"/>
            <a:ext cx="1785937" cy="274638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endParaRPr lang="zh-CN" altLang="zh-CN" dirty="0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Rectangle 9"/>
          <p:cNvSpPr/>
          <p:nvPr/>
        </p:nvSpPr>
        <p:spPr>
          <a:xfrm>
            <a:off x="1473200" y="4584700"/>
            <a:ext cx="5200650" cy="8302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hlink"/>
                </a:solidFill>
                <a:latin typeface="Arial" panose="020B0604020202020204" pitchFamily="34" charset="0"/>
              </a:rPr>
              <a:t>例 ：  </a:t>
            </a:r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MOV  AX</a:t>
            </a:r>
            <a:r>
              <a:rPr lang="zh-CN" altLang="en-US" dirty="0">
                <a:solidFill>
                  <a:schemeClr val="hlink"/>
                </a:solidFill>
                <a:latin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[DI]          ;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          MOV  SS:[BX] </a:t>
            </a:r>
            <a:r>
              <a:rPr lang="zh-CN" altLang="en-US" dirty="0">
                <a:solidFill>
                  <a:schemeClr val="hlink"/>
                </a:solidFill>
                <a:latin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AX  ;</a:t>
            </a:r>
          </a:p>
        </p:txBody>
      </p:sp>
      <p:sp>
        <p:nvSpPr>
          <p:cNvPr id="17414" name="矩形 5"/>
          <p:cNvSpPr/>
          <p:nvPr/>
        </p:nvSpPr>
        <p:spPr>
          <a:xfrm>
            <a:off x="5003800" y="4705350"/>
            <a:ext cx="3152775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</a:rPr>
              <a:t>EA=DI,  PA=DS*10H +EA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7415" name="矩形 6"/>
          <p:cNvSpPr/>
          <p:nvPr/>
        </p:nvSpPr>
        <p:spPr>
          <a:xfrm>
            <a:off x="5003800" y="5014913"/>
            <a:ext cx="3252788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</a:rPr>
              <a:t>EA=BX, PA=SS*10H +EA</a:t>
            </a: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7414" grpId="0"/>
      <p:bldP spid="17414" grpId="1"/>
      <p:bldP spid="17415" grpId="0"/>
      <p:bldP spid="1741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/>
          </p:cNvSpPr>
          <p:nvPr>
            <p:ph type="title"/>
          </p:nvPr>
        </p:nvSpPr>
        <p:spPr>
          <a:xfrm>
            <a:off x="301625" y="96520"/>
            <a:ext cx="8540750" cy="1143000"/>
          </a:xfrm>
        </p:spPr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sz="2400" b="1" dirty="0">
                <a:solidFill>
                  <a:srgbClr val="CC3300"/>
                </a:solidFill>
              </a:rPr>
              <a:t>内存寻址过程描述</a:t>
            </a:r>
          </a:p>
        </p:txBody>
      </p:sp>
      <p:sp>
        <p:nvSpPr>
          <p:cNvPr id="18435" name="Rectangle 3"/>
          <p:cNvSpPr>
            <a:spLocks noGrp="1"/>
          </p:cNvSpPr>
          <p:nvPr>
            <p:ph idx="1"/>
          </p:nvPr>
        </p:nvSpPr>
        <p:spPr>
          <a:xfrm>
            <a:off x="565150" y="998220"/>
            <a:ext cx="8026400" cy="153670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</a:pPr>
            <a:r>
              <a:rPr lang="zh-CN" altLang="en-US" sz="2000" b="1" dirty="0"/>
              <a:t>例：</a:t>
            </a:r>
            <a:r>
              <a:rPr lang="en-US" altLang="zh-CN" sz="2000" b="1" dirty="0">
                <a:solidFill>
                  <a:schemeClr val="hlink"/>
                </a:solidFill>
              </a:rPr>
              <a:t>1.  MOV  AL</a:t>
            </a:r>
            <a:r>
              <a:rPr lang="zh-CN" altLang="en-US" sz="2000" b="1" dirty="0">
                <a:solidFill>
                  <a:schemeClr val="hlink"/>
                </a:solidFill>
              </a:rPr>
              <a:t>，</a:t>
            </a:r>
            <a:r>
              <a:rPr lang="en-US" altLang="zh-CN" sz="2000" b="1" dirty="0">
                <a:solidFill>
                  <a:schemeClr val="hlink"/>
                </a:solidFill>
              </a:rPr>
              <a:t>[SI]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solidFill>
                  <a:schemeClr val="hlink"/>
                </a:solidFill>
              </a:rPr>
              <a:t>       2.  MOV  [BX] </a:t>
            </a:r>
            <a:r>
              <a:rPr lang="zh-CN" altLang="en-US" sz="2000" b="1" dirty="0">
                <a:solidFill>
                  <a:schemeClr val="hlink"/>
                </a:solidFill>
              </a:rPr>
              <a:t>，</a:t>
            </a:r>
            <a:r>
              <a:rPr lang="en-US" altLang="zh-CN" sz="2000" b="1" dirty="0">
                <a:solidFill>
                  <a:schemeClr val="hlink"/>
                </a:solidFill>
              </a:rPr>
              <a:t>AX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/>
              <a:t>       </a:t>
            </a:r>
            <a:r>
              <a:rPr lang="zh-CN" altLang="en-US" sz="2000" b="1" dirty="0"/>
              <a:t>若已知</a:t>
            </a:r>
            <a:r>
              <a:rPr lang="en-US" altLang="zh-CN" sz="2000" b="1" dirty="0"/>
              <a:t>DS</a:t>
            </a:r>
            <a:r>
              <a:rPr lang="zh-CN" altLang="en-US" sz="2000" b="1" dirty="0"/>
              <a:t>＝</a:t>
            </a:r>
            <a:r>
              <a:rPr lang="en-US" altLang="zh-CN" sz="2000" b="1" dirty="0"/>
              <a:t>2000H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SI=1070H,BX=3100H,AX=3456H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/>
              <a:t>               </a:t>
            </a:r>
            <a:r>
              <a:rPr lang="zh-CN" altLang="en-US" sz="2000" b="1" dirty="0"/>
              <a:t>（</a:t>
            </a:r>
            <a:r>
              <a:rPr lang="en-US" altLang="zh-CN" sz="2000" b="1" dirty="0"/>
              <a:t>21070H</a:t>
            </a:r>
            <a:r>
              <a:rPr lang="zh-CN" altLang="en-US" sz="2000" b="1" dirty="0"/>
              <a:t>）</a:t>
            </a:r>
            <a:r>
              <a:rPr lang="en-US" altLang="zh-CN" sz="2000" b="1" dirty="0"/>
              <a:t>=</a:t>
            </a:r>
            <a:r>
              <a:rPr lang="en-US" altLang="zh-CN" sz="2000" b="1" dirty="0">
                <a:solidFill>
                  <a:srgbClr val="FF0000"/>
                </a:solidFill>
              </a:rPr>
              <a:t>0</a:t>
            </a:r>
            <a:r>
              <a:rPr lang="en-US" altLang="zh-CN" sz="2000" b="1" dirty="0"/>
              <a:t>A0H</a:t>
            </a:r>
            <a:r>
              <a:rPr lang="zh-CN" altLang="en-US" sz="2000" b="1" dirty="0"/>
              <a:t>，（</a:t>
            </a:r>
            <a:r>
              <a:rPr lang="en-US" altLang="zh-CN" sz="2000" b="1" dirty="0"/>
              <a:t>21071H</a:t>
            </a:r>
            <a:r>
              <a:rPr lang="zh-CN" altLang="en-US" sz="2000" b="1" dirty="0"/>
              <a:t>）</a:t>
            </a:r>
            <a:r>
              <a:rPr lang="en-US" altLang="zh-CN" sz="2000" b="1" dirty="0"/>
              <a:t>=44H</a:t>
            </a:r>
            <a:r>
              <a:rPr lang="zh-CN" altLang="en-US" sz="2000" b="1" dirty="0"/>
              <a:t>，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1800" b="1" dirty="0"/>
              <a:t>       </a:t>
            </a:r>
          </a:p>
          <a:p>
            <a:pPr eaLnBrk="1" hangingPunct="1">
              <a:lnSpc>
                <a:spcPct val="80000"/>
              </a:lnSpc>
              <a:buNone/>
            </a:pPr>
            <a:endParaRPr lang="en-US" altLang="zh-CN" sz="1800" b="1" dirty="0"/>
          </a:p>
        </p:txBody>
      </p:sp>
      <p:sp>
        <p:nvSpPr>
          <p:cNvPr id="552964" name="Rectangle 4"/>
          <p:cNvSpPr/>
          <p:nvPr/>
        </p:nvSpPr>
        <p:spPr>
          <a:xfrm>
            <a:off x="565150" y="2286635"/>
            <a:ext cx="7409180" cy="197104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解：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1. 1)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求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EA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EA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＝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SI=1070H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</a:t>
            </a:r>
          </a:p>
          <a:p>
            <a:endParaRPr lang="en-US" altLang="zh-CN" dirty="0">
              <a:solidFill>
                <a:srgbClr val="CC3300"/>
              </a:solidFill>
              <a:latin typeface="Arial" panose="020B0604020202020204" pitchFamily="34" charset="0"/>
            </a:endParaRPr>
          </a:p>
        </p:txBody>
      </p:sp>
      <p:sp>
        <p:nvSpPr>
          <p:cNvPr id="552965" name="Rectangle 5"/>
          <p:cNvSpPr/>
          <p:nvPr/>
        </p:nvSpPr>
        <p:spPr>
          <a:xfrm>
            <a:off x="793750" y="3009265"/>
            <a:ext cx="5697538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2)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求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PA                       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PA=DS×16+EA=2000H×16+1070H=21070H</a:t>
            </a:r>
          </a:p>
        </p:txBody>
      </p:sp>
      <p:sp>
        <p:nvSpPr>
          <p:cNvPr id="552966" name="Rectangle 6"/>
          <p:cNvSpPr/>
          <p:nvPr/>
        </p:nvSpPr>
        <p:spPr>
          <a:xfrm>
            <a:off x="806450" y="3677920"/>
            <a:ext cx="5697538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3)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</a:rPr>
              <a:t>取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数（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</a:rPr>
              <a:t>字节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）－－－执行总线周期</a:t>
            </a:r>
          </a:p>
          <a:p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AL=(21070H)=</a:t>
            </a:r>
            <a:r>
              <a:rPr lang="en-US" altLang="zh-CN" dirty="0">
                <a:latin typeface="Arial" panose="020B0604020202020204" pitchFamily="34" charset="0"/>
              </a:rPr>
              <a:t>0A0H</a:t>
            </a:r>
          </a:p>
        </p:txBody>
      </p:sp>
      <p:sp>
        <p:nvSpPr>
          <p:cNvPr id="18439" name="Rectangle 7"/>
          <p:cNvSpPr/>
          <p:nvPr/>
        </p:nvSpPr>
        <p:spPr>
          <a:xfrm>
            <a:off x="3390900" y="4872038"/>
            <a:ext cx="5200650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1800" dirty="0">
                <a:solidFill>
                  <a:schemeClr val="hlink"/>
                </a:solidFill>
                <a:latin typeface="Arial" panose="020B0604020202020204" pitchFamily="34" charset="0"/>
              </a:rPr>
              <a:t>   </a:t>
            </a:r>
          </a:p>
        </p:txBody>
      </p:sp>
      <p:sp>
        <p:nvSpPr>
          <p:cNvPr id="552968" name="Rectangle 8"/>
          <p:cNvSpPr/>
          <p:nvPr/>
        </p:nvSpPr>
        <p:spPr>
          <a:xfrm>
            <a:off x="833120" y="4384675"/>
            <a:ext cx="8310880" cy="204089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2. 1)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求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EA</a:t>
            </a:r>
          </a:p>
          <a:p>
            <a:r>
              <a:rPr lang="en-US" altLang="zh-CN" dirty="0">
                <a:solidFill>
                  <a:schemeClr val="tx2"/>
                </a:solidFill>
                <a:sym typeface="+mn-ea"/>
              </a:rPr>
              <a:t>EA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＝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BX=3100H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2)</a:t>
            </a:r>
            <a:r>
              <a:rPr lang="zh-CN" altLang="en-US" dirty="0">
                <a:solidFill>
                  <a:schemeClr val="tx1"/>
                </a:solidFill>
                <a:sym typeface="+mn-ea"/>
              </a:rPr>
              <a:t>求</a:t>
            </a:r>
            <a:r>
              <a:rPr lang="en-US" altLang="zh-CN" dirty="0">
                <a:solidFill>
                  <a:schemeClr val="tx1"/>
                </a:solidFill>
                <a:sym typeface="+mn-ea"/>
              </a:rPr>
              <a:t>PA</a:t>
            </a:r>
          </a:p>
          <a:p>
            <a:r>
              <a:rPr lang="en-US" altLang="zh-CN" dirty="0">
                <a:solidFill>
                  <a:schemeClr val="tx2"/>
                </a:solidFill>
                <a:sym typeface="+mn-ea"/>
              </a:rPr>
              <a:t>PA=DS×16+EA=2000H×16+1070H=21070H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3)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存（字）－－－执行总线周期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(23100H_23101H)=AX=3456H  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即：（</a:t>
            </a:r>
            <a:r>
              <a:rPr lang="en-US" altLang="zh-CN" dirty="0">
                <a:solidFill>
                  <a:srgbClr val="FD4B58"/>
                </a:solidFill>
                <a:sym typeface="+mn-ea"/>
              </a:rPr>
              <a:t>23100H)=56H,(23101H)=34H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52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29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529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529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29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4" dur="2000"/>
                                        <p:tgtEl>
                                          <p:spTgt spid="552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2964" grpId="0"/>
      <p:bldP spid="552965" grpId="0"/>
      <p:bldP spid="552966" grpId="0"/>
      <p:bldP spid="55296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 Box 2"/>
          <p:cNvSpPr txBox="1"/>
          <p:nvPr/>
        </p:nvSpPr>
        <p:spPr>
          <a:xfrm>
            <a:off x="454025" y="1287463"/>
            <a:ext cx="8423275" cy="2657475"/>
          </a:xfrm>
          <a:prstGeom prst="rect">
            <a:avLst/>
          </a:prstGeom>
          <a:noFill/>
          <a:ln w="12700">
            <a:noFill/>
          </a:ln>
        </p:spPr>
        <p:txBody>
          <a:bodyPr tIns="118800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）基址</a:t>
            </a: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/</a:t>
            </a: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变址寻址</a:t>
            </a:r>
          </a:p>
          <a:p>
            <a:pPr eaLnBrk="0" hangingPunct="0">
              <a:lnSpc>
                <a:spcPct val="150000"/>
              </a:lnSpc>
              <a:spcBef>
                <a:spcPct val="50000"/>
              </a:spcBef>
              <a:buChar char="•"/>
            </a:pP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  以某一基址寄存器（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BX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BP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） 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/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变址</a:t>
            </a:r>
            <a:r>
              <a:rPr lang="zh-CN" altLang="en-US" sz="1800" dirty="0">
                <a:solidFill>
                  <a:srgbClr val="003399"/>
                </a:solidFill>
                <a:latin typeface="Arial" panose="020B0604020202020204" pitchFamily="34" charset="0"/>
              </a:rPr>
              <a:t>寄存器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（ 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SI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DI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）的内容，</a:t>
            </a:r>
            <a:r>
              <a:rPr lang="zh-CN" altLang="en-US" sz="1800" dirty="0">
                <a:solidFill>
                  <a:srgbClr val="003399"/>
                </a:solidFill>
                <a:latin typeface="Arial" panose="020B0604020202020204" pitchFamily="34" charset="0"/>
              </a:rPr>
              <a:t>再加上给定的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8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位或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16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位偏移量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，形成操作数 的有效地址。</a:t>
            </a:r>
          </a:p>
          <a:p>
            <a:pPr ea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har char="•"/>
            </a:pP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  段地址规则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       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BX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SI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DI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默认段地址为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DS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；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BP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默认段地址为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SS</a:t>
            </a:r>
          </a:p>
          <a:p>
            <a:pPr marL="285750" indent="-285750" algn="just" ea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可用于一、二维数组操作。</a:t>
            </a:r>
          </a:p>
          <a:p>
            <a:pPr eaLnBrk="0" hangingPunct="0">
              <a:spcBef>
                <a:spcPct val="50000"/>
              </a:spcBef>
            </a:pPr>
            <a:endParaRPr lang="en-US" altLang="zh-CN" sz="1800" dirty="0">
              <a:solidFill>
                <a:srgbClr val="003399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459" name="AutoShape 3">
            <a:hlinkClick r:id="" action="ppaction://noaction"/>
          </p:cNvPr>
          <p:cNvSpPr/>
          <p:nvPr/>
        </p:nvSpPr>
        <p:spPr>
          <a:xfrm>
            <a:off x="8623300" y="6481763"/>
            <a:ext cx="434975" cy="260350"/>
          </a:xfrm>
          <a:prstGeom prst="actionButtonBeginning">
            <a:avLst/>
          </a:prstGeom>
          <a:solidFill>
            <a:srgbClr val="B2B2B2"/>
          </a:solidFill>
          <a:ln w="12700" cap="flat" cmpd="sng">
            <a:solidFill>
              <a:srgbClr val="5F5F5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9460" name="TextBox 3"/>
          <p:cNvSpPr txBox="1"/>
          <p:nvPr/>
        </p:nvSpPr>
        <p:spPr>
          <a:xfrm>
            <a:off x="579755" y="4065905"/>
            <a:ext cx="8086725" cy="11372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latin typeface="Arial" panose="020B0604020202020204" pitchFamily="34" charset="0"/>
              </a:rPr>
              <a:t>例： </a:t>
            </a:r>
            <a:r>
              <a:rPr lang="en-US" altLang="zh-CN" dirty="0">
                <a:latin typeface="Arial" panose="020B0604020202020204" pitchFamily="34" charset="0"/>
              </a:rPr>
              <a:t>MOV  CX,[SI+</a:t>
            </a:r>
            <a:r>
              <a:rPr lang="en-US" altLang="zh-CN" dirty="0">
                <a:sym typeface="+mn-ea"/>
              </a:rPr>
              <a:t>36H</a:t>
            </a:r>
            <a:r>
              <a:rPr lang="en-US" altLang="zh-CN" dirty="0">
                <a:latin typeface="Arial" panose="020B0604020202020204" pitchFamily="34" charset="0"/>
              </a:rPr>
              <a:t>]       ;   EA=SI+36H,  PA=DS*10H +EA</a:t>
            </a:r>
            <a:endParaRPr lang="zh-CN" altLang="en-US" dirty="0"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dirty="0"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        MOV   20H[BP],AL         ;  EA=BP+20H,  PA=SS*10H +EA</a:t>
            </a: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/>
      <p:bldP spid="19460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/>
          </p:cNvSpPr>
          <p:nvPr>
            <p:ph type="title"/>
          </p:nvPr>
        </p:nvSpPr>
        <p:spPr>
          <a:xfrm>
            <a:off x="394335" y="-285750"/>
            <a:ext cx="8540750" cy="1143000"/>
          </a:xfrm>
        </p:spPr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sz="2400" b="1" dirty="0">
                <a:solidFill>
                  <a:srgbClr val="CC3300"/>
                </a:solidFill>
              </a:rPr>
              <a:t>内存寻址过程描述</a:t>
            </a:r>
          </a:p>
        </p:txBody>
      </p:sp>
      <p:sp>
        <p:nvSpPr>
          <p:cNvPr id="556035" name="Rectangle 3"/>
          <p:cNvSpPr>
            <a:spLocks noGrp="1"/>
          </p:cNvSpPr>
          <p:nvPr>
            <p:ph idx="1"/>
          </p:nvPr>
        </p:nvSpPr>
        <p:spPr>
          <a:xfrm>
            <a:off x="474663" y="2189480"/>
            <a:ext cx="9159875" cy="529590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None/>
            </a:pPr>
            <a:r>
              <a:rPr lang="zh-CN" altLang="en-US" sz="2000" dirty="0"/>
              <a:t>解：</a:t>
            </a:r>
            <a:r>
              <a:rPr lang="en-US" altLang="zh-CN" sz="2000" b="1" dirty="0">
                <a:solidFill>
                  <a:srgbClr val="CC3300"/>
                </a:solidFill>
              </a:rPr>
              <a:t>1.</a:t>
            </a:r>
            <a:r>
              <a:rPr lang="en-US" altLang="zh-CN" sz="2000" b="1" dirty="0"/>
              <a:t>1)</a:t>
            </a:r>
            <a:r>
              <a:rPr lang="zh-CN" altLang="en-US" sz="2000" b="1" dirty="0"/>
              <a:t>求</a:t>
            </a:r>
            <a:r>
              <a:rPr lang="en-US" altLang="zh-CN" sz="2000" b="1" dirty="0"/>
              <a:t>EA</a:t>
            </a:r>
          </a:p>
          <a:p>
            <a:pPr eaLnBrk="1" hangingPunct="1">
              <a:buNone/>
            </a:pPr>
            <a:r>
              <a:rPr lang="en-US" altLang="zh-CN" sz="2000" b="1" dirty="0"/>
              <a:t>           EA</a:t>
            </a:r>
            <a:r>
              <a:rPr lang="zh-CN" altLang="en-US" sz="2000" b="1" dirty="0"/>
              <a:t>＝ </a:t>
            </a:r>
            <a:r>
              <a:rPr lang="en-US" altLang="zh-CN" sz="2000" b="1" dirty="0"/>
              <a:t>BX+100H=2000H+100H=2100H</a:t>
            </a:r>
          </a:p>
          <a:p>
            <a:pPr eaLnBrk="1" hangingPunct="1">
              <a:buNone/>
            </a:pPr>
            <a:r>
              <a:rPr lang="en-US" altLang="zh-CN" sz="2000" b="1" dirty="0"/>
              <a:t>          2)</a:t>
            </a:r>
            <a:r>
              <a:rPr lang="zh-CN" altLang="en-US" sz="2000" b="1" dirty="0"/>
              <a:t>求</a:t>
            </a:r>
            <a:r>
              <a:rPr lang="en-US" altLang="zh-CN" sz="2000" b="1" dirty="0"/>
              <a:t>PA</a:t>
            </a:r>
          </a:p>
          <a:p>
            <a:pPr eaLnBrk="1" hangingPunct="1">
              <a:buNone/>
            </a:pPr>
            <a:r>
              <a:rPr lang="en-US" altLang="zh-CN" sz="2000" b="1" dirty="0"/>
              <a:t>           PA=</a:t>
            </a:r>
            <a:r>
              <a:rPr lang="en-US" altLang="zh-CN" sz="2000" b="1" dirty="0">
                <a:solidFill>
                  <a:srgbClr val="CC3300"/>
                </a:solidFill>
              </a:rPr>
              <a:t>DS</a:t>
            </a:r>
            <a:r>
              <a:rPr lang="en-US" altLang="zh-CN" sz="2000" b="1" dirty="0"/>
              <a:t>×16+EA=1000H×16+2100H=12100H</a:t>
            </a:r>
          </a:p>
          <a:p>
            <a:pPr eaLnBrk="1" hangingPunct="1">
              <a:buNone/>
            </a:pPr>
            <a:r>
              <a:rPr lang="en-US" altLang="zh-CN" sz="2000" b="1" dirty="0"/>
              <a:t>          3)</a:t>
            </a:r>
            <a:r>
              <a:rPr lang="zh-CN" altLang="en-US" sz="2000" b="1" dirty="0">
                <a:solidFill>
                  <a:srgbClr val="CC3300"/>
                </a:solidFill>
              </a:rPr>
              <a:t>取（字）</a:t>
            </a:r>
            <a:r>
              <a:rPr lang="zh-CN" altLang="en-US" sz="2000" b="1" dirty="0"/>
              <a:t>－－－执行总线周期</a:t>
            </a:r>
          </a:p>
          <a:p>
            <a:pPr eaLnBrk="1" hangingPunct="1">
              <a:buNone/>
            </a:pPr>
            <a:r>
              <a:rPr lang="zh-CN" altLang="en-US" sz="2000" b="1" dirty="0"/>
              <a:t>           </a:t>
            </a:r>
            <a:r>
              <a:rPr lang="en-US" altLang="zh-CN" sz="2000" b="1" dirty="0"/>
              <a:t>AX=(12101H_12100H)=5568H</a:t>
            </a:r>
          </a:p>
          <a:p>
            <a:pPr eaLnBrk="1" hangingPunct="1">
              <a:buNone/>
            </a:pPr>
            <a:r>
              <a:rPr lang="en-US" altLang="zh-CN" sz="2000" b="1" dirty="0"/>
              <a:t>       </a:t>
            </a:r>
            <a:r>
              <a:rPr lang="en-US" altLang="zh-CN" sz="2000" b="1" dirty="0">
                <a:solidFill>
                  <a:srgbClr val="FD4B58"/>
                </a:solidFill>
              </a:rPr>
              <a:t>2.</a:t>
            </a:r>
            <a:r>
              <a:rPr lang="en-US" altLang="zh-CN" sz="2000" b="1" dirty="0"/>
              <a:t> </a:t>
            </a:r>
            <a:r>
              <a:rPr lang="en-US" altLang="zh-CN" sz="2000" b="1" dirty="0">
                <a:solidFill>
                  <a:srgbClr val="CC3300"/>
                </a:solidFill>
                <a:sym typeface="+mn-ea"/>
              </a:rPr>
              <a:t>.</a:t>
            </a:r>
            <a:r>
              <a:rPr lang="en-US" altLang="zh-CN" sz="2000" b="1" dirty="0">
                <a:sym typeface="+mn-ea"/>
              </a:rPr>
              <a:t>1)</a:t>
            </a:r>
            <a:r>
              <a:rPr lang="zh-CN" altLang="en-US" sz="2000" b="1" dirty="0">
                <a:sym typeface="+mn-ea"/>
              </a:rPr>
              <a:t>求</a:t>
            </a:r>
            <a:r>
              <a:rPr lang="en-US" altLang="zh-CN" sz="2000" b="1" dirty="0">
                <a:sym typeface="+mn-ea"/>
              </a:rPr>
              <a:t>EA</a:t>
            </a:r>
            <a:endParaRPr lang="en-US" altLang="zh-CN" sz="2000" b="1" dirty="0"/>
          </a:p>
          <a:p>
            <a:pPr eaLnBrk="1" hangingPunct="1">
              <a:buNone/>
            </a:pPr>
            <a:r>
              <a:rPr lang="en-US" altLang="zh-CN" sz="2000" b="1" dirty="0">
                <a:sym typeface="+mn-ea"/>
              </a:rPr>
              <a:t>           EA</a:t>
            </a:r>
            <a:r>
              <a:rPr lang="zh-CN" altLang="en-US" sz="2000" b="1" dirty="0">
                <a:sym typeface="+mn-ea"/>
              </a:rPr>
              <a:t>＝ </a:t>
            </a:r>
            <a:r>
              <a:rPr lang="en-US" altLang="zh-CN" sz="2000" b="1" dirty="0">
                <a:sym typeface="+mn-ea"/>
              </a:rPr>
              <a:t>DI+5=1000H+5=1005H</a:t>
            </a:r>
            <a:endParaRPr lang="en-US" altLang="zh-CN" sz="2000" b="1" dirty="0"/>
          </a:p>
          <a:p>
            <a:pPr eaLnBrk="1" hangingPunct="1">
              <a:buNone/>
            </a:pPr>
            <a:r>
              <a:rPr lang="en-US" altLang="zh-CN" sz="2000" b="1" dirty="0">
                <a:sym typeface="+mn-ea"/>
              </a:rPr>
              <a:t>           2)</a:t>
            </a:r>
            <a:r>
              <a:rPr lang="zh-CN" altLang="en-US" sz="2000" b="1" dirty="0">
                <a:sym typeface="+mn-ea"/>
              </a:rPr>
              <a:t>求</a:t>
            </a:r>
            <a:r>
              <a:rPr lang="en-US" altLang="zh-CN" sz="2000" b="1" dirty="0">
                <a:sym typeface="+mn-ea"/>
              </a:rPr>
              <a:t>PA</a:t>
            </a:r>
            <a:endParaRPr lang="en-US" altLang="zh-CN" sz="2000" b="1" dirty="0"/>
          </a:p>
          <a:p>
            <a:pPr eaLnBrk="1" hangingPunct="1">
              <a:buNone/>
            </a:pPr>
            <a:r>
              <a:rPr lang="en-US" altLang="zh-CN" sz="2000" b="1" dirty="0">
                <a:sym typeface="+mn-ea"/>
              </a:rPr>
              <a:t>           PA=</a:t>
            </a:r>
            <a:r>
              <a:rPr lang="en-US" altLang="zh-CN" sz="2000" b="1" dirty="0">
                <a:solidFill>
                  <a:srgbClr val="CC3300"/>
                </a:solidFill>
                <a:sym typeface="+mn-ea"/>
              </a:rPr>
              <a:t>DS</a:t>
            </a:r>
            <a:r>
              <a:rPr lang="en-US" altLang="zh-CN" sz="2000" b="1" dirty="0">
                <a:sym typeface="+mn-ea"/>
              </a:rPr>
              <a:t>×16+EA=1000H×16+1005H=11005H</a:t>
            </a:r>
            <a:endParaRPr lang="en-US" altLang="zh-CN" sz="2000" b="1" dirty="0"/>
          </a:p>
          <a:p>
            <a:pPr eaLnBrk="1" hangingPunct="1">
              <a:buNone/>
            </a:pPr>
            <a:r>
              <a:rPr lang="zh-CN" altLang="en-US" sz="2000" b="1" dirty="0"/>
              <a:t>           </a:t>
            </a:r>
            <a:r>
              <a:rPr lang="en-US" altLang="zh-CN" sz="2000" b="1" dirty="0"/>
              <a:t>3) </a:t>
            </a:r>
            <a:r>
              <a:rPr lang="zh-CN" altLang="en-US" sz="2000" b="1" dirty="0">
                <a:solidFill>
                  <a:srgbClr val="CC3300"/>
                </a:solidFill>
              </a:rPr>
              <a:t>存（字节）</a:t>
            </a:r>
            <a:r>
              <a:rPr lang="zh-CN" altLang="en-US" sz="2000" b="1" dirty="0"/>
              <a:t>－－－执行总线周期</a:t>
            </a:r>
          </a:p>
          <a:p>
            <a:pPr eaLnBrk="1" hangingPunct="1">
              <a:buNone/>
            </a:pPr>
            <a:r>
              <a:rPr lang="zh-CN" altLang="en-US" sz="2000" b="1" dirty="0"/>
              <a:t>            </a:t>
            </a:r>
            <a:r>
              <a:rPr lang="en-US" altLang="zh-CN" sz="2000" b="1" dirty="0"/>
              <a:t>(11005H)=DH=40H</a:t>
            </a:r>
            <a:endParaRPr lang="en-US" altLang="zh-CN" sz="2000" b="1" dirty="0">
              <a:solidFill>
                <a:srgbClr val="CC3300"/>
              </a:solidFill>
            </a:endParaRPr>
          </a:p>
          <a:p>
            <a:pPr eaLnBrk="1" hangingPunct="1">
              <a:buNone/>
            </a:pPr>
            <a:endParaRPr lang="en-US" altLang="zh-CN" sz="2000" b="1" dirty="0">
              <a:solidFill>
                <a:srgbClr val="CC3300"/>
              </a:solidFill>
            </a:endParaRPr>
          </a:p>
          <a:p>
            <a:pPr eaLnBrk="1" hangingPunct="1">
              <a:buNone/>
            </a:pPr>
            <a:endParaRPr lang="en-US" altLang="zh-CN" sz="2800" dirty="0">
              <a:solidFill>
                <a:srgbClr val="CC3300"/>
              </a:solidFill>
            </a:endParaRPr>
          </a:p>
        </p:txBody>
      </p:sp>
      <p:sp>
        <p:nvSpPr>
          <p:cNvPr id="20484" name="Rectangle 4"/>
          <p:cNvSpPr/>
          <p:nvPr/>
        </p:nvSpPr>
        <p:spPr>
          <a:xfrm>
            <a:off x="594360" y="544195"/>
            <a:ext cx="7838440" cy="19996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hlink"/>
                </a:solidFill>
                <a:latin typeface="Arial" panose="020B0604020202020204" pitchFamily="34" charset="0"/>
              </a:rPr>
              <a:t>【例】</a:t>
            </a:r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  1.  MOV  AX,[BX+100H]</a:t>
            </a:r>
          </a:p>
          <a:p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             2. MOV  [DI+5],DH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</a:p>
          <a:p>
            <a:pPr eaLnBrk="1" hangingPunct="1">
              <a:buNone/>
            </a:pPr>
            <a:r>
              <a:rPr lang="en-US" altLang="zh-CN" dirty="0">
                <a:solidFill>
                  <a:schemeClr val="tx2"/>
                </a:solidFill>
                <a:sym typeface="+mn-ea"/>
              </a:rPr>
              <a:t>        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设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    DS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＝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1000H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，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DI=1000H,BX=2000H,DX=4000H</a:t>
            </a:r>
            <a:endParaRPr lang="en-US" altLang="zh-CN" b="1" dirty="0">
              <a:solidFill>
                <a:schemeClr val="tx2"/>
              </a:solidFill>
            </a:endParaRPr>
          </a:p>
          <a:p>
            <a:pPr eaLnBrk="1" hangingPunct="1">
              <a:buNone/>
            </a:pPr>
            <a:r>
              <a:rPr lang="en-US" altLang="zh-CN" dirty="0">
                <a:solidFill>
                  <a:schemeClr val="tx2"/>
                </a:solidFill>
                <a:sym typeface="+mn-ea"/>
              </a:rPr>
              <a:t>             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（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11005H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）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=35H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，（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11006H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）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=66H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， </a:t>
            </a:r>
            <a:endParaRPr lang="zh-CN" altLang="en-US" b="1" dirty="0">
              <a:solidFill>
                <a:schemeClr val="tx2"/>
              </a:solidFill>
            </a:endParaRPr>
          </a:p>
          <a:p>
            <a:pPr eaLnBrk="1" hangingPunct="1">
              <a:buNone/>
            </a:pPr>
            <a:r>
              <a:rPr lang="zh-CN" altLang="en-US" dirty="0">
                <a:solidFill>
                  <a:schemeClr val="tx2"/>
                </a:solidFill>
                <a:sym typeface="+mn-ea"/>
              </a:rPr>
              <a:t>      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       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（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12100H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）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=68H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，（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12101H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）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=55H</a:t>
            </a:r>
            <a:endParaRPr lang="zh-CN" altLang="en-US" dirty="0">
              <a:solidFill>
                <a:schemeClr val="tx2"/>
              </a:solidFill>
              <a:sym typeface="+mn-ea"/>
            </a:endParaRPr>
          </a:p>
          <a:p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6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6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56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56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6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6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6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56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56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56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56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56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6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6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56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56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56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56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56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56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560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560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0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560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560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603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2"/>
          <p:cNvSpPr txBox="1"/>
          <p:nvPr/>
        </p:nvSpPr>
        <p:spPr>
          <a:xfrm>
            <a:off x="223838" y="1125538"/>
            <a:ext cx="8399462" cy="3451225"/>
          </a:xfrm>
          <a:prstGeom prst="rect">
            <a:avLst/>
          </a:prstGeom>
          <a:noFill/>
          <a:ln w="12700">
            <a:noFill/>
          </a:ln>
        </p:spPr>
        <p:txBody>
          <a:bodyPr tIns="118800">
            <a:spAutoFit/>
          </a:bodyPr>
          <a:lstStyle/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4)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基址变址寻址</a:t>
            </a:r>
          </a:p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endParaRPr lang="zh-CN" altLang="en-US" dirty="0">
              <a:solidFill>
                <a:schemeClr val="hlink"/>
              </a:solidFill>
              <a:latin typeface="Times New Roman" panose="02020603050405020304" pitchFamily="18" charset="0"/>
            </a:endParaRPr>
          </a:p>
          <a:p>
            <a:pPr eaLnBrk="0" hangingPunct="0">
              <a:lnSpc>
                <a:spcPct val="150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基址变址寻址即以某一基址寄存器（通常为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BX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BP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）的内容，加上某 一变址寄存器（通常为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SI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DI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）的内容，再加上给定的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8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位或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16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位偏移量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，形成了操作数的有效地址。</a:t>
            </a:r>
          </a:p>
          <a:p>
            <a:pPr eaLnBrk="0" hangingPunct="0">
              <a:lnSpc>
                <a:spcPct val="150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段地址规则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: 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以基址寄存器为准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-----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BX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默认段地址为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DS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；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BP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  <a:sym typeface="+mn-ea"/>
              </a:rPr>
              <a:t>默认段地址为</a:t>
            </a:r>
            <a:r>
              <a:rPr lang="en-US" altLang="zh-CN" sz="1800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SS</a:t>
            </a:r>
          </a:p>
          <a:p>
            <a:pPr eaLnBrk="0" hangingPunct="0">
              <a:lnSpc>
                <a:spcPct val="150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    用于一、二维数组操作。</a:t>
            </a:r>
            <a:endParaRPr lang="zh-CN" altLang="en-US" sz="1600" dirty="0">
              <a:solidFill>
                <a:srgbClr val="003399"/>
              </a:solidFill>
              <a:latin typeface="Times New Roman" panose="02020603050405020304" pitchFamily="18" charset="0"/>
            </a:endParaRPr>
          </a:p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endParaRPr lang="en-US" altLang="zh-CN" sz="1600" dirty="0">
              <a:solidFill>
                <a:srgbClr val="003399"/>
              </a:solidFill>
              <a:latin typeface="Times New Roman" panose="02020603050405020304" pitchFamily="18" charset="0"/>
            </a:endParaRPr>
          </a:p>
        </p:txBody>
      </p:sp>
      <p:sp>
        <p:nvSpPr>
          <p:cNvPr id="21507" name="AutoShape 4">
            <a:hlinkClick r:id="" action="ppaction://noaction"/>
          </p:cNvPr>
          <p:cNvSpPr/>
          <p:nvPr/>
        </p:nvSpPr>
        <p:spPr>
          <a:xfrm>
            <a:off x="8623300" y="6481763"/>
            <a:ext cx="434975" cy="260350"/>
          </a:xfrm>
          <a:prstGeom prst="actionButtonBeginning">
            <a:avLst/>
          </a:prstGeom>
          <a:solidFill>
            <a:srgbClr val="B2B2B2"/>
          </a:solidFill>
          <a:ln w="12700" cap="flat" cmpd="sng">
            <a:solidFill>
              <a:srgbClr val="5F5F5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21508" name="TextBox 3"/>
          <p:cNvSpPr txBox="1"/>
          <p:nvPr/>
        </p:nvSpPr>
        <p:spPr>
          <a:xfrm>
            <a:off x="223838" y="4914900"/>
            <a:ext cx="8399462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   </a:t>
            </a:r>
            <a:r>
              <a:rPr lang="zh-CN" altLang="en-US" dirty="0">
                <a:latin typeface="Arial" panose="020B0604020202020204" pitchFamily="34" charset="0"/>
              </a:rPr>
              <a:t>例：</a:t>
            </a:r>
            <a:r>
              <a:rPr lang="en-US" altLang="zh-CN" dirty="0">
                <a:latin typeface="Arial" panose="020B0604020202020204" pitchFamily="34" charset="0"/>
              </a:rPr>
              <a:t> MOV AX, 8AH[BX][SI]      ;EA=BX+SI+8AH,  PA=DS*10H+EA</a:t>
            </a: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8" grpId="0"/>
      <p:bldP spid="21508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/>
          </p:cNvSpPr>
          <p:nvPr>
            <p:ph type="title"/>
          </p:nvPr>
        </p:nvSpPr>
        <p:spPr>
          <a:xfrm>
            <a:off x="301625" y="0"/>
            <a:ext cx="8540750" cy="1143000"/>
          </a:xfrm>
        </p:spPr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sz="2400" b="1" dirty="0">
                <a:solidFill>
                  <a:srgbClr val="CC3300"/>
                </a:solidFill>
              </a:rPr>
              <a:t>内存寻址过程描述</a:t>
            </a:r>
          </a:p>
        </p:txBody>
      </p:sp>
      <p:sp>
        <p:nvSpPr>
          <p:cNvPr id="559107" name="Rectangle 3"/>
          <p:cNvSpPr>
            <a:spLocks noGrp="1"/>
          </p:cNvSpPr>
          <p:nvPr>
            <p:ph idx="1"/>
          </p:nvPr>
        </p:nvSpPr>
        <p:spPr>
          <a:xfrm>
            <a:off x="0" y="2924175"/>
            <a:ext cx="9159875" cy="350583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  <a:buNone/>
            </a:pPr>
            <a:r>
              <a:rPr lang="zh-CN" altLang="en-US" sz="2000" b="1" dirty="0"/>
              <a:t>   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000" dirty="0"/>
              <a:t>解：</a:t>
            </a:r>
            <a:r>
              <a:rPr lang="en-US" altLang="zh-CN" sz="2000" b="1" dirty="0">
                <a:solidFill>
                  <a:srgbClr val="CC3300"/>
                </a:solidFill>
              </a:rPr>
              <a:t>1.</a:t>
            </a:r>
            <a:r>
              <a:rPr lang="en-US" altLang="zh-CN" sz="2000" b="1" dirty="0"/>
              <a:t>1)</a:t>
            </a:r>
            <a:r>
              <a:rPr lang="zh-CN" altLang="en-US" sz="2000" b="1" dirty="0"/>
              <a:t>求</a:t>
            </a:r>
            <a:r>
              <a:rPr lang="en-US" altLang="zh-CN" sz="2000" b="1" dirty="0"/>
              <a:t>EA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000" b="1" dirty="0"/>
              <a:t>           EA</a:t>
            </a:r>
            <a:r>
              <a:rPr lang="zh-CN" altLang="en-US" sz="2000" b="1" dirty="0"/>
              <a:t>＝ </a:t>
            </a:r>
            <a:r>
              <a:rPr lang="en-US" altLang="zh-CN" sz="2000" b="1" dirty="0"/>
              <a:t>BP+SI+1000H=0700H+0900H+1000H=2000H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000" b="1" dirty="0"/>
              <a:t>          2)</a:t>
            </a:r>
            <a:r>
              <a:rPr lang="zh-CN" altLang="en-US" sz="2000" b="1" dirty="0"/>
              <a:t>求</a:t>
            </a:r>
            <a:r>
              <a:rPr lang="en-US" altLang="zh-CN" sz="2000" b="1" dirty="0"/>
              <a:t>PA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000" b="1" dirty="0"/>
              <a:t>           PA=</a:t>
            </a:r>
            <a:r>
              <a:rPr lang="en-US" altLang="zh-CN" sz="2000" b="1" dirty="0">
                <a:solidFill>
                  <a:srgbClr val="CC3300"/>
                </a:solidFill>
              </a:rPr>
              <a:t>SS</a:t>
            </a:r>
            <a:r>
              <a:rPr lang="en-US" altLang="zh-CN" sz="2000" b="1" dirty="0"/>
              <a:t>×16+EA=2000H×16+2000H=22000H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000" b="1" dirty="0"/>
              <a:t>          3)</a:t>
            </a:r>
            <a:r>
              <a:rPr lang="zh-CN" altLang="en-US" sz="2000" b="1" dirty="0">
                <a:solidFill>
                  <a:srgbClr val="CC3300"/>
                </a:solidFill>
              </a:rPr>
              <a:t>取字</a:t>
            </a:r>
            <a:r>
              <a:rPr lang="zh-CN" altLang="en-US" sz="2000" b="1" dirty="0"/>
              <a:t>－－－执行总线周期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000" b="1" dirty="0"/>
              <a:t>           </a:t>
            </a:r>
            <a:r>
              <a:rPr lang="en-US" altLang="zh-CN" sz="2000" b="1" dirty="0"/>
              <a:t>AX=(22001H_22000H)=6635H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000" b="1" dirty="0"/>
              <a:t>       2. 1)~2)</a:t>
            </a:r>
            <a:r>
              <a:rPr lang="zh-CN" altLang="en-US" sz="2000" b="1" dirty="0"/>
              <a:t>同上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000" b="1" dirty="0"/>
              <a:t>           </a:t>
            </a:r>
            <a:r>
              <a:rPr lang="en-US" altLang="zh-CN" sz="2000" b="1" dirty="0"/>
              <a:t>3) </a:t>
            </a:r>
            <a:r>
              <a:rPr lang="zh-CN" altLang="en-US" sz="2000" b="1" dirty="0">
                <a:solidFill>
                  <a:srgbClr val="CC3300"/>
                </a:solidFill>
              </a:rPr>
              <a:t>存字</a:t>
            </a:r>
            <a:r>
              <a:rPr lang="zh-CN" altLang="en-US" sz="2000" b="1" dirty="0"/>
              <a:t>－－－执行总线周期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000" b="1" dirty="0"/>
              <a:t>            </a:t>
            </a:r>
            <a:r>
              <a:rPr lang="en-US" altLang="zh-CN" sz="2000" b="1" dirty="0"/>
              <a:t>(22001H_22000H)=BX=4000H,  </a:t>
            </a:r>
            <a:r>
              <a:rPr lang="zh-CN" altLang="en-US" sz="2000" b="1" dirty="0"/>
              <a:t>即</a:t>
            </a:r>
            <a:r>
              <a:rPr lang="zh-CN" altLang="en-US" sz="2000" b="1" dirty="0">
                <a:solidFill>
                  <a:srgbClr val="CC3300"/>
                </a:solidFill>
              </a:rPr>
              <a:t>（</a:t>
            </a:r>
            <a:r>
              <a:rPr lang="en-US" altLang="zh-CN" sz="2000" b="1" dirty="0">
                <a:solidFill>
                  <a:srgbClr val="CC3300"/>
                </a:solidFill>
              </a:rPr>
              <a:t>22000H)=00H,(22001H)=40H</a:t>
            </a: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2000" b="1" dirty="0">
              <a:solidFill>
                <a:srgbClr val="CC3300"/>
              </a:solidFill>
            </a:endParaRP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1800" dirty="0">
              <a:solidFill>
                <a:srgbClr val="CC33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4785" y="958850"/>
            <a:ext cx="8790305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ym typeface="+mn-ea"/>
              </a:rPr>
              <a:t>【例】</a:t>
            </a:r>
            <a:r>
              <a:rPr lang="en-US" altLang="zh-CN" dirty="0">
                <a:sym typeface="+mn-ea"/>
              </a:rPr>
              <a:t>1.MOV   AX,  [BP+SI+1000H]  ;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将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SS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段中某字单元的内容取到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AX</a:t>
            </a:r>
            <a:endParaRPr lang="en-US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sym typeface="+mn-ea"/>
              </a:rPr>
              <a:t>           2.MOV    [BP+SI+1000H]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BX ;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将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BX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中的数据送入 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SS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段中某字单元</a:t>
            </a:r>
            <a:endParaRPr lang="zh-CN" altLang="en-US" sz="2000" b="1" dirty="0"/>
          </a:p>
          <a:p>
            <a:pPr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ym typeface="+mn-ea"/>
              </a:rPr>
              <a:t>          问指令执行结果？</a:t>
            </a:r>
            <a:endParaRPr lang="zh-CN" altLang="en-US" sz="2000" b="1" dirty="0"/>
          </a:p>
          <a:p>
            <a:pPr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solidFill>
                  <a:schemeClr val="tx2"/>
                </a:solidFill>
                <a:sym typeface="+mn-ea"/>
              </a:rPr>
              <a:t>    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设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DS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＝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1000H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，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SS=2000H,BP=0700H,SI=0900H,BX=4000H</a:t>
            </a:r>
            <a:endParaRPr lang="en-US" altLang="zh-CN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solidFill>
                  <a:schemeClr val="tx2"/>
                </a:solidFill>
                <a:sym typeface="+mn-ea"/>
              </a:rPr>
              <a:t>      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（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22000H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）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=35H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，（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22001H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）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=66H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， </a:t>
            </a:r>
            <a:endParaRPr lang="zh-CN" altLang="en-US" sz="2000" b="1" dirty="0">
              <a:solidFill>
                <a:schemeClr val="tx2"/>
              </a:solidFill>
            </a:endParaRPr>
          </a:p>
          <a:p>
            <a:pPr ea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chemeClr val="tx2"/>
                </a:solidFill>
                <a:sym typeface="+mn-ea"/>
              </a:rPr>
              <a:t>      （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12000H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）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=68H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，（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12001H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）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=55H</a:t>
            </a:r>
            <a:endParaRPr lang="zh-CN" altLang="en-US" dirty="0">
              <a:solidFill>
                <a:schemeClr val="tx2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9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9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59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59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59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59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9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59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59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59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59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59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91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91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591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591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591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591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591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591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910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/>
          <p:nvPr/>
        </p:nvSpPr>
        <p:spPr>
          <a:xfrm>
            <a:off x="0" y="1355725"/>
            <a:ext cx="9144000" cy="639763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algn="just" eaLnBrk="0" hangingPunct="0">
              <a:lnSpc>
                <a:spcPct val="60000"/>
              </a:lnSpc>
              <a:spcBef>
                <a:spcPct val="50000"/>
              </a:spcBef>
            </a:pPr>
            <a:r>
              <a:rPr lang="zh-CN" altLang="en-US" dirty="0">
                <a:solidFill>
                  <a:srgbClr val="FF3300"/>
                </a:solidFill>
                <a:latin typeface="Times New Roman" panose="02020603050405020304" pitchFamily="18" charset="0"/>
              </a:rPr>
              <a:t>知识点： </a:t>
            </a: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</a:rPr>
              <a:t>. </a:t>
            </a:r>
            <a:r>
              <a:rPr lang="zh-CN" altLang="en-US" dirty="0">
                <a:solidFill>
                  <a:srgbClr val="FF3300"/>
                </a:solidFill>
                <a:latin typeface="Times New Roman" panose="02020603050405020304" pitchFamily="18" charset="0"/>
              </a:rPr>
              <a:t>物理地址和逻辑地址</a:t>
            </a:r>
          </a:p>
          <a:p>
            <a:pPr eaLnBrk="0" hangingPunct="0"/>
            <a:endParaRPr lang="en-US" altLang="zh-CN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123" name="Rectangle 3"/>
          <p:cNvSpPr/>
          <p:nvPr/>
        </p:nvSpPr>
        <p:spPr>
          <a:xfrm>
            <a:off x="38100" y="1855788"/>
            <a:ext cx="9144000" cy="639762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algn="just" eaLnBrk="0" hangingPunct="0">
              <a:lnSpc>
                <a:spcPct val="60000"/>
              </a:lnSpc>
              <a:spcBef>
                <a:spcPct val="50000"/>
              </a:spcBef>
            </a:pP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</a:rPr>
              <a:t>                 . </a:t>
            </a:r>
            <a:r>
              <a:rPr lang="zh-CN" altLang="en-US" dirty="0">
                <a:solidFill>
                  <a:srgbClr val="FF3300"/>
                </a:solidFill>
                <a:latin typeface="Times New Roman" panose="02020603050405020304" pitchFamily="18" charset="0"/>
              </a:rPr>
              <a:t>寻址方式</a:t>
            </a:r>
          </a:p>
          <a:p>
            <a:pPr eaLnBrk="0" hangingPunct="0"/>
            <a:endParaRPr lang="en-US" altLang="zh-CN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124" name="Rectangle 4"/>
          <p:cNvSpPr/>
          <p:nvPr/>
        </p:nvSpPr>
        <p:spPr>
          <a:xfrm>
            <a:off x="38100" y="2333625"/>
            <a:ext cx="9144000" cy="639763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algn="just" eaLnBrk="0" hangingPunct="0">
              <a:lnSpc>
                <a:spcPct val="60000"/>
              </a:lnSpc>
              <a:spcBef>
                <a:spcPct val="50000"/>
              </a:spcBef>
            </a:pP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</a:rPr>
              <a:t>                 . </a:t>
            </a:r>
            <a:r>
              <a:rPr lang="zh-CN" altLang="en-US" dirty="0">
                <a:solidFill>
                  <a:srgbClr val="FF3300"/>
                </a:solidFill>
                <a:latin typeface="Times New Roman" panose="02020603050405020304" pitchFamily="18" charset="0"/>
              </a:rPr>
              <a:t>指令</a:t>
            </a:r>
            <a:r>
              <a:rPr lang="zh-CN" altLang="en-US" sz="1800" dirty="0">
                <a:solidFill>
                  <a:srgbClr val="FF3300"/>
                </a:solidFill>
                <a:latin typeface="Arial" panose="020B0604020202020204" pitchFamily="34" charset="0"/>
              </a:rPr>
              <a:t>系统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endParaRPr lang="zh-CN" altLang="en-US" dirty="0">
              <a:solidFill>
                <a:srgbClr val="FF3300"/>
              </a:solidFill>
              <a:latin typeface="Times New Roman" panose="02020603050405020304" pitchFamily="18" charset="0"/>
            </a:endParaRPr>
          </a:p>
          <a:p>
            <a:pPr eaLnBrk="0" hangingPunct="0"/>
            <a:endParaRPr lang="en-US" altLang="zh-CN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125" name="Rectangle 6"/>
          <p:cNvSpPr/>
          <p:nvPr/>
        </p:nvSpPr>
        <p:spPr>
          <a:xfrm>
            <a:off x="0" y="2652713"/>
            <a:ext cx="9144000" cy="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126" name="Rectangle 7"/>
          <p:cNvSpPr/>
          <p:nvPr/>
        </p:nvSpPr>
        <p:spPr>
          <a:xfrm>
            <a:off x="0" y="2652713"/>
            <a:ext cx="9144000" cy="822325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algn="just" eaLnBrk="0" hangingPunct="0">
              <a:lnSpc>
                <a:spcPct val="120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掌握：     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.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物理地址与逻辑地址的换算</a:t>
            </a:r>
          </a:p>
          <a:p>
            <a:pPr eaLnBrk="0" hangingPunct="0"/>
            <a:endParaRPr lang="en-US" altLang="zh-CN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127" name="Rectangle 8"/>
          <p:cNvSpPr/>
          <p:nvPr/>
        </p:nvSpPr>
        <p:spPr>
          <a:xfrm>
            <a:off x="0" y="3189288"/>
            <a:ext cx="9144000" cy="822325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algn="just" eaLnBrk="0" hangingPunct="0">
              <a:lnSpc>
                <a:spcPct val="12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                 .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指令寻址方式的确定</a:t>
            </a:r>
          </a:p>
          <a:p>
            <a:pPr eaLnBrk="0" hangingPunct="0"/>
            <a:endParaRPr lang="en-US" altLang="zh-CN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128" name="Rectangle 9"/>
          <p:cNvSpPr/>
          <p:nvPr/>
        </p:nvSpPr>
        <p:spPr>
          <a:xfrm>
            <a:off x="0" y="3744913"/>
            <a:ext cx="9144000" cy="822325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algn="just" eaLnBrk="0" hangingPunct="0">
              <a:lnSpc>
                <a:spcPct val="12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                 .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指令寻址过程的分析，进而确定操作数        </a:t>
            </a:r>
          </a:p>
          <a:p>
            <a:pPr eaLnBrk="0" hangingPunct="0"/>
            <a:endParaRPr lang="en-US" altLang="zh-CN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129" name="Rectangle 10"/>
          <p:cNvSpPr/>
          <p:nvPr/>
        </p:nvSpPr>
        <p:spPr>
          <a:xfrm>
            <a:off x="0" y="4281488"/>
            <a:ext cx="9144000" cy="822325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algn="just" eaLnBrk="0" hangingPunct="0">
              <a:lnSpc>
                <a:spcPct val="12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                 .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指令正误的判别</a:t>
            </a:r>
          </a:p>
          <a:p>
            <a:pPr eaLnBrk="0" hangingPunct="0"/>
            <a:endParaRPr lang="en-US" altLang="zh-CN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130" name="Rectangle 11"/>
          <p:cNvSpPr/>
          <p:nvPr/>
        </p:nvSpPr>
        <p:spPr>
          <a:xfrm>
            <a:off x="0" y="4722813"/>
            <a:ext cx="9144000" cy="822325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 algn="just" eaLnBrk="0" hangingPunct="0">
              <a:lnSpc>
                <a:spcPct val="120000"/>
              </a:lnSpc>
              <a:spcBef>
                <a:spcPct val="50000"/>
              </a:spcBef>
            </a:pP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. 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指令的功能及其对标志寄存器的影响</a:t>
            </a:r>
          </a:p>
          <a:p>
            <a:pPr eaLnBrk="0" hangingPunct="0"/>
            <a:endParaRPr lang="en-US" altLang="zh-CN" sz="2400" b="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5131" name="Rectangle 12"/>
          <p:cNvSpPr/>
          <p:nvPr/>
        </p:nvSpPr>
        <p:spPr>
          <a:xfrm>
            <a:off x="0" y="6764338"/>
            <a:ext cx="9144000" cy="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/>
          </p:cNvSpPr>
          <p:nvPr>
            <p:ph idx="1"/>
          </p:nvPr>
        </p:nvSpPr>
        <p:spPr>
          <a:xfrm>
            <a:off x="457200" y="549275"/>
            <a:ext cx="8686800" cy="3455988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None/>
            </a:pPr>
            <a:r>
              <a:rPr lang="zh-CN" altLang="en-US" sz="2800" b="1" dirty="0">
                <a:solidFill>
                  <a:schemeClr val="hlink"/>
                </a:solidFill>
              </a:rPr>
              <a:t>数据寻址方式总结</a:t>
            </a:r>
            <a:r>
              <a:rPr lang="en-US" altLang="zh-CN" sz="2800" b="1" dirty="0">
                <a:solidFill>
                  <a:schemeClr val="hlink"/>
                </a:solidFill>
              </a:rPr>
              <a:t>:</a:t>
            </a:r>
          </a:p>
          <a:p>
            <a:pPr eaLnBrk="1" hangingPunct="1">
              <a:buNone/>
            </a:pPr>
            <a:r>
              <a:rPr lang="en-US" altLang="zh-CN" sz="2800" dirty="0">
                <a:solidFill>
                  <a:schemeClr val="hlink"/>
                </a:solidFill>
              </a:rPr>
              <a:t>   </a:t>
            </a:r>
            <a:r>
              <a:rPr lang="zh-CN" altLang="en-US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立即寻址</a:t>
            </a:r>
          </a:p>
          <a:p>
            <a:pPr eaLnBrk="1" hangingPunct="1">
              <a:buNone/>
            </a:pPr>
            <a:r>
              <a:rPr lang="zh-CN" altLang="en-US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  寄存器寻址</a:t>
            </a:r>
          </a:p>
          <a:p>
            <a:pPr eaLnBrk="1" hangingPunct="1">
              <a:buNone/>
            </a:pPr>
            <a:r>
              <a:rPr lang="zh-CN" altLang="en-US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               直接寻址</a:t>
            </a:r>
          </a:p>
          <a:p>
            <a:pPr eaLnBrk="1" hangingPunct="1">
              <a:buNone/>
            </a:pPr>
            <a:r>
              <a:rPr lang="zh-CN" altLang="en-US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               寄存器间接寻址</a:t>
            </a:r>
            <a:r>
              <a:rPr lang="en-US" altLang="zh-CN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(BX/BP/SI/DI)</a:t>
            </a:r>
          </a:p>
          <a:p>
            <a:pPr eaLnBrk="1" hangingPunct="1">
              <a:buNone/>
            </a:pPr>
            <a:r>
              <a:rPr lang="en-US" altLang="zh-CN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  </a:t>
            </a:r>
            <a:r>
              <a:rPr lang="zh-CN" altLang="en-US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存储器寻址   基址寻址</a:t>
            </a:r>
            <a:r>
              <a:rPr lang="en-US" altLang="zh-CN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(BX/BP)</a:t>
            </a:r>
          </a:p>
          <a:p>
            <a:pPr eaLnBrk="1" hangingPunct="1">
              <a:buNone/>
            </a:pPr>
            <a:r>
              <a:rPr lang="en-US" altLang="zh-CN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               </a:t>
            </a:r>
            <a:r>
              <a:rPr lang="zh-CN" altLang="en-US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变址寻址</a:t>
            </a:r>
            <a:r>
              <a:rPr lang="en-US" altLang="zh-CN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(SI/DI)</a:t>
            </a:r>
          </a:p>
          <a:p>
            <a:pPr eaLnBrk="1" hangingPunct="1">
              <a:buNone/>
            </a:pPr>
            <a:r>
              <a:rPr lang="en-US" altLang="zh-CN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               </a:t>
            </a:r>
            <a:r>
              <a:rPr lang="zh-CN" altLang="en-US" sz="2000" b="1" dirty="0">
                <a:solidFill>
                  <a:srgbClr val="003300"/>
                </a:solidFill>
                <a:latin typeface="宋体" panose="02010600030101010101" pitchFamily="2" charset="-122"/>
              </a:rPr>
              <a:t>基址变址寻址</a:t>
            </a:r>
          </a:p>
          <a:p>
            <a:pPr eaLnBrk="1" hangingPunct="1">
              <a:buNone/>
            </a:pPr>
            <a:endParaRPr lang="zh-CN" altLang="en-US" sz="2000" b="1" dirty="0">
              <a:solidFill>
                <a:srgbClr val="003300"/>
              </a:solidFill>
              <a:latin typeface="宋体" panose="02010600030101010101" pitchFamily="2" charset="-122"/>
            </a:endParaRPr>
          </a:p>
          <a:p>
            <a:pPr eaLnBrk="1" hangingPunct="1">
              <a:buNone/>
            </a:pPr>
            <a:endParaRPr lang="en-US" altLang="zh-CN" sz="2000" b="1" dirty="0">
              <a:solidFill>
                <a:srgbClr val="003300"/>
              </a:solidFill>
            </a:endParaRPr>
          </a:p>
        </p:txBody>
      </p:sp>
      <p:sp>
        <p:nvSpPr>
          <p:cNvPr id="23555" name="AutoShape 3"/>
          <p:cNvSpPr/>
          <p:nvPr/>
        </p:nvSpPr>
        <p:spPr>
          <a:xfrm>
            <a:off x="457200" y="1327150"/>
            <a:ext cx="428625" cy="1489075"/>
          </a:xfrm>
          <a:prstGeom prst="leftBrace">
            <a:avLst>
              <a:gd name="adj1" fmla="val 28950"/>
              <a:gd name="adj2" fmla="val 50000"/>
            </a:avLst>
          </a:prstGeom>
          <a:noFill/>
          <a:ln w="25400" cap="flat" cmpd="sng">
            <a:solidFill>
              <a:srgbClr val="0033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23556" name="AutoShape 4"/>
          <p:cNvSpPr/>
          <p:nvPr/>
        </p:nvSpPr>
        <p:spPr>
          <a:xfrm>
            <a:off x="2178050" y="2047875"/>
            <a:ext cx="311150" cy="1535113"/>
          </a:xfrm>
          <a:prstGeom prst="leftBrace">
            <a:avLst>
              <a:gd name="adj1" fmla="val 88440"/>
              <a:gd name="adj2" fmla="val 50588"/>
            </a:avLst>
          </a:prstGeom>
          <a:noFill/>
          <a:ln w="25400" cap="flat" cmpd="sng">
            <a:solidFill>
              <a:srgbClr val="0033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60133" name="Rectangle 5"/>
          <p:cNvSpPr/>
          <p:nvPr/>
        </p:nvSpPr>
        <p:spPr>
          <a:xfrm>
            <a:off x="682625" y="4005263"/>
            <a:ext cx="8461375" cy="21018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dirty="0">
                <a:solidFill>
                  <a:schemeClr val="hlink"/>
                </a:solidFill>
                <a:latin typeface="Arial" panose="020B0604020202020204" pitchFamily="34" charset="0"/>
              </a:rPr>
              <a:t>注意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:1.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分析寻址过程及结果时，需要注意指令的操作数类型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(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字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/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字节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        2.CS/IP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不能作为目的操作数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        3.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立即寻址方式不能出现在目的操作数的位置上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        4. 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双操作数指令中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,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两个操作数的类型必须一致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(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字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/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字节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),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并且不能</a:t>
            </a:r>
          </a:p>
          <a:p>
            <a:pPr>
              <a:lnSpc>
                <a:spcPct val="110000"/>
              </a:lnSpc>
            </a:pP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           同为内存寻址方式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        5.</a:t>
            </a: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单操作数指令中若使用内存寻址方式必须指明操作数的类型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60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013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892175" y="2786063"/>
            <a:ext cx="18338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寄存器寻址</a:t>
            </a: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177800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A</a:t>
            </a: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892175" y="3275920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直接寻址</a:t>
            </a:r>
          </a:p>
        </p:txBody>
      </p:sp>
      <p:sp>
        <p:nvSpPr>
          <p:cNvPr id="14" name="椭圆 13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77800" y="3340214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B</a:t>
            </a: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892175" y="3765777"/>
            <a:ext cx="24942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寄存器间接寻址</a:t>
            </a:r>
          </a:p>
        </p:txBody>
      </p:sp>
      <p:sp>
        <p:nvSpPr>
          <p:cNvPr id="16" name="椭圆 15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77800" y="3830071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C</a:t>
            </a: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892175" y="4255634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基址寻址</a:t>
            </a:r>
          </a:p>
        </p:txBody>
      </p:sp>
      <p:sp>
        <p:nvSpPr>
          <p:cNvPr id="18" name="椭圆 17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77800" y="4319928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D</a:t>
            </a:r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892175" y="4745492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变址寻址</a:t>
            </a:r>
          </a:p>
        </p:txBody>
      </p:sp>
      <p:sp>
        <p:nvSpPr>
          <p:cNvPr id="20" name="椭圆 19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77800" y="480978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E</a:t>
            </a: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892175" y="5235349"/>
            <a:ext cx="21640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基址变址寻址</a:t>
            </a: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177800" y="5299643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F</a:t>
            </a:r>
          </a:p>
        </p:txBody>
      </p:sp>
      <p:sp>
        <p:nvSpPr>
          <p:cNvPr id="23" name="圆角矩形 22"/>
          <p:cNvSpPr/>
          <p:nvPr>
            <p:custDataLst>
              <p:tags r:id="rId14"/>
            </p:custDataLst>
          </p:nvPr>
        </p:nvSpPr>
        <p:spPr>
          <a:xfrm>
            <a:off x="6172200" y="6215064"/>
            <a:ext cx="1543050" cy="411480"/>
          </a:xfrm>
          <a:prstGeom prst="roundRect">
            <a:avLst/>
          </a:prstGeom>
          <a:solidFill>
            <a:srgbClr val="808080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提交</a:t>
            </a:r>
          </a:p>
        </p:txBody>
      </p:sp>
      <p:sp>
        <p:nvSpPr>
          <p:cNvPr id="25" name="文本框 24"/>
          <p:cNvSpPr txBox="1"/>
          <p:nvPr>
            <p:custDataLst>
              <p:tags r:id="rId15"/>
            </p:custDataLst>
          </p:nvPr>
        </p:nvSpPr>
        <p:spPr>
          <a:xfrm>
            <a:off x="898525" y="572516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立即寻址</a:t>
            </a:r>
            <a:endParaRPr lang="zh-CN" altLang="en-US" sz="26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椭圆 25"/>
          <p:cNvSpPr>
            <a:spLocks noChangeAspect="1"/>
          </p:cNvSpPr>
          <p:nvPr>
            <p:custDataLst>
              <p:tags r:id="rId16"/>
            </p:custDataLst>
          </p:nvPr>
        </p:nvSpPr>
        <p:spPr>
          <a:xfrm>
            <a:off x="177800" y="5789295"/>
            <a:ext cx="514350" cy="514350"/>
          </a:xfrm>
          <a:prstGeom prst="ellipse">
            <a:avLst/>
          </a:prstGeom>
          <a:solidFill>
            <a:srgbClr val="00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G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92150" y="1000760"/>
            <a:ext cx="620268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defRPr/>
            </a:pPr>
            <a:r>
              <a:rPr lang="zh-CN" altLang="en-US" sz="2400" kern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指出下列指令中源操作数的寻址方式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1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、</a:t>
            </a: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MOV  SI,2000H      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　　　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17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5" name="TitleBackground"/>
            <p:cNvSpPr/>
            <p:nvPr>
              <p:custDataLst>
                <p:tags r:id="rId19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ColorBlock"/>
            <p:cNvSpPr/>
            <p:nvPr>
              <p:custDataLst>
                <p:tags r:id="rId20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TypeText"/>
            <p:cNvSpPr txBox="1"/>
            <p:nvPr>
              <p:custDataLst>
                <p:tags r:id="rId21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单选题</a:t>
              </a:r>
            </a:p>
          </p:txBody>
        </p:sp>
        <p:sp>
          <p:nvSpPr>
            <p:cNvPr id="8" name="TipText"/>
            <p:cNvSpPr txBox="1"/>
            <p:nvPr>
              <p:custDataLst>
                <p:tags r:id="rId22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>
                  <a:solidFill>
                    <a:srgbClr val="80808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4分</a:t>
              </a:r>
            </a:p>
          </p:txBody>
        </p:sp>
      </p:grpSp>
      <p:pic>
        <p:nvPicPr>
          <p:cNvPr id="4" name="图片 3" descr="tmp605A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892175" y="2786063"/>
            <a:ext cx="18338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寄存器寻址</a:t>
            </a: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177800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A</a:t>
            </a: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892175" y="3275920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直接寻址</a:t>
            </a:r>
          </a:p>
        </p:txBody>
      </p:sp>
      <p:sp>
        <p:nvSpPr>
          <p:cNvPr id="14" name="椭圆 13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77800" y="3340214"/>
            <a:ext cx="514350" cy="514350"/>
          </a:xfrm>
          <a:prstGeom prst="ellipse">
            <a:avLst/>
          </a:prstGeom>
          <a:solidFill>
            <a:srgbClr val="00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B</a:t>
            </a: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892175" y="3765777"/>
            <a:ext cx="24942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寄存器间接寻址</a:t>
            </a:r>
          </a:p>
        </p:txBody>
      </p:sp>
      <p:sp>
        <p:nvSpPr>
          <p:cNvPr id="16" name="椭圆 15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77800" y="3830071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C</a:t>
            </a: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892175" y="4255634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基址寻址</a:t>
            </a:r>
          </a:p>
        </p:txBody>
      </p:sp>
      <p:sp>
        <p:nvSpPr>
          <p:cNvPr id="18" name="椭圆 17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77800" y="4319928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D</a:t>
            </a:r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892175" y="4745492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变址寻址</a:t>
            </a:r>
          </a:p>
        </p:txBody>
      </p:sp>
      <p:sp>
        <p:nvSpPr>
          <p:cNvPr id="20" name="椭圆 19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77800" y="480978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E</a:t>
            </a: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892175" y="5235349"/>
            <a:ext cx="21640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基址变址寻址</a:t>
            </a: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177800" y="5299643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F</a:t>
            </a:r>
          </a:p>
        </p:txBody>
      </p:sp>
      <p:sp>
        <p:nvSpPr>
          <p:cNvPr id="23" name="圆角矩形 22"/>
          <p:cNvSpPr/>
          <p:nvPr>
            <p:custDataLst>
              <p:tags r:id="rId14"/>
            </p:custDataLst>
          </p:nvPr>
        </p:nvSpPr>
        <p:spPr>
          <a:xfrm>
            <a:off x="6172200" y="6215064"/>
            <a:ext cx="1543050" cy="411480"/>
          </a:xfrm>
          <a:prstGeom prst="roundRect">
            <a:avLst/>
          </a:prstGeom>
          <a:solidFill>
            <a:srgbClr val="808080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提交</a:t>
            </a:r>
          </a:p>
        </p:txBody>
      </p:sp>
      <p:sp>
        <p:nvSpPr>
          <p:cNvPr id="25" name="文本框 24"/>
          <p:cNvSpPr txBox="1"/>
          <p:nvPr>
            <p:custDataLst>
              <p:tags r:id="rId15"/>
            </p:custDataLst>
          </p:nvPr>
        </p:nvSpPr>
        <p:spPr>
          <a:xfrm>
            <a:off x="898525" y="572516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立即寻址</a:t>
            </a:r>
            <a:endParaRPr lang="zh-CN" altLang="en-US" sz="26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椭圆 25"/>
          <p:cNvSpPr>
            <a:spLocks noChangeAspect="1"/>
          </p:cNvSpPr>
          <p:nvPr>
            <p:custDataLst>
              <p:tags r:id="rId16"/>
            </p:custDataLst>
          </p:nvPr>
        </p:nvSpPr>
        <p:spPr>
          <a:xfrm>
            <a:off x="177800" y="578929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G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92150" y="1000760"/>
            <a:ext cx="620268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defRPr/>
            </a:pPr>
            <a:r>
              <a:rPr lang="zh-CN" altLang="en-US" sz="2400" kern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指出下列指令中源操作数的寻址方式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2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、</a:t>
            </a: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MOV  DI, [2000H]       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　　　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17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5" name="TitleBackground"/>
            <p:cNvSpPr/>
            <p:nvPr>
              <p:custDataLst>
                <p:tags r:id="rId19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ColorBlock"/>
            <p:cNvSpPr/>
            <p:nvPr>
              <p:custDataLst>
                <p:tags r:id="rId20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TypeText"/>
            <p:cNvSpPr txBox="1"/>
            <p:nvPr>
              <p:custDataLst>
                <p:tags r:id="rId21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单选题</a:t>
              </a:r>
            </a:p>
          </p:txBody>
        </p:sp>
        <p:sp>
          <p:nvSpPr>
            <p:cNvPr id="8" name="TipText"/>
            <p:cNvSpPr txBox="1"/>
            <p:nvPr>
              <p:custDataLst>
                <p:tags r:id="rId22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>
                  <a:solidFill>
                    <a:srgbClr val="80808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4分</a:t>
              </a:r>
            </a:p>
          </p:txBody>
        </p:sp>
      </p:grpSp>
      <p:pic>
        <p:nvPicPr>
          <p:cNvPr id="4" name="图片 3" descr="tmp605A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892175" y="2786063"/>
            <a:ext cx="18338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寄存器寻址</a:t>
            </a: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177800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A</a:t>
            </a: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892175" y="3275920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直接寻址</a:t>
            </a:r>
          </a:p>
        </p:txBody>
      </p:sp>
      <p:sp>
        <p:nvSpPr>
          <p:cNvPr id="14" name="椭圆 13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77800" y="3340214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B</a:t>
            </a: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892175" y="3765777"/>
            <a:ext cx="24942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寄存器间接寻址</a:t>
            </a:r>
          </a:p>
        </p:txBody>
      </p:sp>
      <p:sp>
        <p:nvSpPr>
          <p:cNvPr id="16" name="椭圆 15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77800" y="3830071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C</a:t>
            </a: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892175" y="4255634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基址寻址</a:t>
            </a:r>
          </a:p>
        </p:txBody>
      </p:sp>
      <p:sp>
        <p:nvSpPr>
          <p:cNvPr id="18" name="椭圆 17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77800" y="4319928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D</a:t>
            </a:r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892175" y="4745492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变址寻址</a:t>
            </a:r>
          </a:p>
        </p:txBody>
      </p:sp>
      <p:sp>
        <p:nvSpPr>
          <p:cNvPr id="20" name="椭圆 19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77800" y="4809785"/>
            <a:ext cx="514350" cy="514350"/>
          </a:xfrm>
          <a:prstGeom prst="ellipse">
            <a:avLst/>
          </a:prstGeom>
          <a:solidFill>
            <a:srgbClr val="00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E</a:t>
            </a: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892175" y="5235349"/>
            <a:ext cx="21640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基址变址寻址</a:t>
            </a: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177800" y="5299643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F</a:t>
            </a:r>
          </a:p>
        </p:txBody>
      </p:sp>
      <p:sp>
        <p:nvSpPr>
          <p:cNvPr id="23" name="圆角矩形 22"/>
          <p:cNvSpPr/>
          <p:nvPr>
            <p:custDataLst>
              <p:tags r:id="rId14"/>
            </p:custDataLst>
          </p:nvPr>
        </p:nvSpPr>
        <p:spPr>
          <a:xfrm>
            <a:off x="6172200" y="6215064"/>
            <a:ext cx="1543050" cy="411480"/>
          </a:xfrm>
          <a:prstGeom prst="roundRect">
            <a:avLst/>
          </a:prstGeom>
          <a:solidFill>
            <a:srgbClr val="808080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提交</a:t>
            </a:r>
          </a:p>
        </p:txBody>
      </p:sp>
      <p:sp>
        <p:nvSpPr>
          <p:cNvPr id="25" name="文本框 24"/>
          <p:cNvSpPr txBox="1"/>
          <p:nvPr>
            <p:custDataLst>
              <p:tags r:id="rId15"/>
            </p:custDataLst>
          </p:nvPr>
        </p:nvSpPr>
        <p:spPr>
          <a:xfrm>
            <a:off x="898525" y="572516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立即寻址</a:t>
            </a:r>
            <a:endParaRPr lang="zh-CN" altLang="en-US" sz="26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椭圆 25"/>
          <p:cNvSpPr>
            <a:spLocks noChangeAspect="1"/>
          </p:cNvSpPr>
          <p:nvPr>
            <p:custDataLst>
              <p:tags r:id="rId16"/>
            </p:custDataLst>
          </p:nvPr>
        </p:nvSpPr>
        <p:spPr>
          <a:xfrm>
            <a:off x="177800" y="578929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G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92150" y="1000760"/>
            <a:ext cx="620268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defRPr/>
            </a:pPr>
            <a:r>
              <a:rPr lang="zh-CN" altLang="en-US" sz="2400" kern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指出下列指令中源操作数的寻址方式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3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、</a:t>
            </a: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MOV  CX,  2000H[SI]      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　　　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17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5" name="TitleBackground"/>
            <p:cNvSpPr/>
            <p:nvPr>
              <p:custDataLst>
                <p:tags r:id="rId19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ColorBlock"/>
            <p:cNvSpPr/>
            <p:nvPr>
              <p:custDataLst>
                <p:tags r:id="rId20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TypeText"/>
            <p:cNvSpPr txBox="1"/>
            <p:nvPr>
              <p:custDataLst>
                <p:tags r:id="rId21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单选题</a:t>
              </a:r>
            </a:p>
          </p:txBody>
        </p:sp>
        <p:sp>
          <p:nvSpPr>
            <p:cNvPr id="8" name="TipText"/>
            <p:cNvSpPr txBox="1"/>
            <p:nvPr>
              <p:custDataLst>
                <p:tags r:id="rId22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>
                  <a:solidFill>
                    <a:srgbClr val="80808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4分</a:t>
              </a:r>
            </a:p>
          </p:txBody>
        </p:sp>
      </p:grpSp>
      <p:pic>
        <p:nvPicPr>
          <p:cNvPr id="4" name="图片 3" descr="tmp605A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892175" y="2786063"/>
            <a:ext cx="18338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寄存器寻址</a:t>
            </a: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177800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A</a:t>
            </a: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892175" y="3275920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直接寻址</a:t>
            </a:r>
          </a:p>
        </p:txBody>
      </p:sp>
      <p:sp>
        <p:nvSpPr>
          <p:cNvPr id="14" name="椭圆 13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77800" y="3340214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B</a:t>
            </a: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892175" y="3765777"/>
            <a:ext cx="24942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寄存器间接寻址</a:t>
            </a:r>
          </a:p>
        </p:txBody>
      </p:sp>
      <p:sp>
        <p:nvSpPr>
          <p:cNvPr id="16" name="椭圆 15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77800" y="3830071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C</a:t>
            </a: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892175" y="4255634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基址寻址</a:t>
            </a:r>
          </a:p>
        </p:txBody>
      </p:sp>
      <p:sp>
        <p:nvSpPr>
          <p:cNvPr id="18" name="椭圆 17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77800" y="4319928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D</a:t>
            </a:r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892175" y="4745492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变址寻址</a:t>
            </a:r>
          </a:p>
        </p:txBody>
      </p:sp>
      <p:sp>
        <p:nvSpPr>
          <p:cNvPr id="20" name="椭圆 19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77800" y="480978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E</a:t>
            </a: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892175" y="5235349"/>
            <a:ext cx="21640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基址变址寻址</a:t>
            </a: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177800" y="5299643"/>
            <a:ext cx="514350" cy="514350"/>
          </a:xfrm>
          <a:prstGeom prst="ellipse">
            <a:avLst/>
          </a:prstGeom>
          <a:solidFill>
            <a:srgbClr val="00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F</a:t>
            </a:r>
          </a:p>
        </p:txBody>
      </p:sp>
      <p:sp>
        <p:nvSpPr>
          <p:cNvPr id="23" name="圆角矩形 22"/>
          <p:cNvSpPr/>
          <p:nvPr>
            <p:custDataLst>
              <p:tags r:id="rId14"/>
            </p:custDataLst>
          </p:nvPr>
        </p:nvSpPr>
        <p:spPr>
          <a:xfrm>
            <a:off x="6172200" y="6215064"/>
            <a:ext cx="1543050" cy="411480"/>
          </a:xfrm>
          <a:prstGeom prst="roundRect">
            <a:avLst/>
          </a:prstGeom>
          <a:solidFill>
            <a:srgbClr val="808080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提交</a:t>
            </a:r>
          </a:p>
        </p:txBody>
      </p:sp>
      <p:sp>
        <p:nvSpPr>
          <p:cNvPr id="25" name="文本框 24"/>
          <p:cNvSpPr txBox="1"/>
          <p:nvPr>
            <p:custDataLst>
              <p:tags r:id="rId15"/>
            </p:custDataLst>
          </p:nvPr>
        </p:nvSpPr>
        <p:spPr>
          <a:xfrm>
            <a:off x="898525" y="572516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立即寻址</a:t>
            </a:r>
            <a:endParaRPr lang="zh-CN" altLang="en-US" sz="26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椭圆 25"/>
          <p:cNvSpPr>
            <a:spLocks noChangeAspect="1"/>
          </p:cNvSpPr>
          <p:nvPr>
            <p:custDataLst>
              <p:tags r:id="rId16"/>
            </p:custDataLst>
          </p:nvPr>
        </p:nvSpPr>
        <p:spPr>
          <a:xfrm>
            <a:off x="177800" y="578929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G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92150" y="1000760"/>
            <a:ext cx="620268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defRPr/>
            </a:pPr>
            <a:r>
              <a:rPr lang="zh-CN" altLang="en-US" sz="2400" kern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指出下列指令中源操作数的寻址方式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4</a:t>
            </a:r>
            <a:r>
              <a:rPr lang="zh-CN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、</a:t>
            </a: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ADD  AX,  [BP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sym typeface="+mn-ea"/>
              </a:rPr>
              <a:t>＋</a:t>
            </a: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sym typeface="+mn-ea"/>
              </a:rPr>
              <a:t>DI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sym typeface="+mn-ea"/>
              </a:rPr>
              <a:t>＋５</a:t>
            </a: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]      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　　　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17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5" name="TitleBackground"/>
            <p:cNvSpPr/>
            <p:nvPr>
              <p:custDataLst>
                <p:tags r:id="rId19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ColorBlock"/>
            <p:cNvSpPr/>
            <p:nvPr>
              <p:custDataLst>
                <p:tags r:id="rId20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TypeText"/>
            <p:cNvSpPr txBox="1"/>
            <p:nvPr>
              <p:custDataLst>
                <p:tags r:id="rId21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单选题</a:t>
              </a:r>
            </a:p>
          </p:txBody>
        </p:sp>
        <p:sp>
          <p:nvSpPr>
            <p:cNvPr id="8" name="TipText"/>
            <p:cNvSpPr txBox="1"/>
            <p:nvPr>
              <p:custDataLst>
                <p:tags r:id="rId22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>
                  <a:solidFill>
                    <a:srgbClr val="80808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4分</a:t>
              </a:r>
            </a:p>
          </p:txBody>
        </p:sp>
      </p:grpSp>
      <p:pic>
        <p:nvPicPr>
          <p:cNvPr id="4" name="图片 3" descr="tmp605A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892175" y="2786063"/>
            <a:ext cx="18338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寄存器寻址</a:t>
            </a: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177800" y="2850356"/>
            <a:ext cx="514350" cy="514350"/>
          </a:xfrm>
          <a:prstGeom prst="ellipse">
            <a:avLst/>
          </a:prstGeom>
          <a:solidFill>
            <a:srgbClr val="00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A</a:t>
            </a: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892175" y="3275920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直接寻址</a:t>
            </a:r>
          </a:p>
        </p:txBody>
      </p:sp>
      <p:sp>
        <p:nvSpPr>
          <p:cNvPr id="14" name="椭圆 13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77800" y="3340214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B</a:t>
            </a: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892175" y="3765777"/>
            <a:ext cx="24942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寄存器间接寻址</a:t>
            </a:r>
          </a:p>
        </p:txBody>
      </p:sp>
      <p:sp>
        <p:nvSpPr>
          <p:cNvPr id="16" name="椭圆 15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77800" y="3830071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C</a:t>
            </a: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892175" y="4255634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基址寻址</a:t>
            </a:r>
          </a:p>
        </p:txBody>
      </p:sp>
      <p:sp>
        <p:nvSpPr>
          <p:cNvPr id="18" name="椭圆 17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77800" y="4319928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D</a:t>
            </a:r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892175" y="4745492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变址寻址</a:t>
            </a:r>
          </a:p>
        </p:txBody>
      </p:sp>
      <p:sp>
        <p:nvSpPr>
          <p:cNvPr id="20" name="椭圆 19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77800" y="480978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E</a:t>
            </a: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892175" y="5235349"/>
            <a:ext cx="21640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基址变址寻址</a:t>
            </a: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177800" y="5299643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F</a:t>
            </a:r>
          </a:p>
        </p:txBody>
      </p:sp>
      <p:sp>
        <p:nvSpPr>
          <p:cNvPr id="23" name="圆角矩形 22"/>
          <p:cNvSpPr/>
          <p:nvPr>
            <p:custDataLst>
              <p:tags r:id="rId14"/>
            </p:custDataLst>
          </p:nvPr>
        </p:nvSpPr>
        <p:spPr>
          <a:xfrm>
            <a:off x="6172200" y="6215064"/>
            <a:ext cx="1543050" cy="411480"/>
          </a:xfrm>
          <a:prstGeom prst="roundRect">
            <a:avLst/>
          </a:prstGeom>
          <a:solidFill>
            <a:srgbClr val="808080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提交</a:t>
            </a:r>
          </a:p>
        </p:txBody>
      </p:sp>
      <p:sp>
        <p:nvSpPr>
          <p:cNvPr id="25" name="文本框 24"/>
          <p:cNvSpPr txBox="1"/>
          <p:nvPr>
            <p:custDataLst>
              <p:tags r:id="rId15"/>
            </p:custDataLst>
          </p:nvPr>
        </p:nvSpPr>
        <p:spPr>
          <a:xfrm>
            <a:off x="898525" y="572516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立即寻址</a:t>
            </a:r>
            <a:endParaRPr lang="zh-CN" altLang="en-US" sz="26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椭圆 25"/>
          <p:cNvSpPr>
            <a:spLocks noChangeAspect="1"/>
          </p:cNvSpPr>
          <p:nvPr>
            <p:custDataLst>
              <p:tags r:id="rId16"/>
            </p:custDataLst>
          </p:nvPr>
        </p:nvSpPr>
        <p:spPr>
          <a:xfrm>
            <a:off x="177800" y="578929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G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92150" y="1000760"/>
            <a:ext cx="620268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defRPr/>
            </a:pPr>
            <a:r>
              <a:rPr lang="zh-CN" altLang="en-US" sz="2400" kern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指出下列指令中源操作数的寻址方式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5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、</a:t>
            </a: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AND  AX,  BX       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　　　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17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5" name="TitleBackground"/>
            <p:cNvSpPr/>
            <p:nvPr>
              <p:custDataLst>
                <p:tags r:id="rId19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ColorBlock"/>
            <p:cNvSpPr/>
            <p:nvPr>
              <p:custDataLst>
                <p:tags r:id="rId20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TypeText"/>
            <p:cNvSpPr txBox="1"/>
            <p:nvPr>
              <p:custDataLst>
                <p:tags r:id="rId21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单选题</a:t>
              </a:r>
            </a:p>
          </p:txBody>
        </p:sp>
        <p:sp>
          <p:nvSpPr>
            <p:cNvPr id="8" name="TipText"/>
            <p:cNvSpPr txBox="1"/>
            <p:nvPr>
              <p:custDataLst>
                <p:tags r:id="rId22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>
                  <a:solidFill>
                    <a:srgbClr val="80808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4分</a:t>
              </a:r>
            </a:p>
          </p:txBody>
        </p:sp>
      </p:grpSp>
      <p:pic>
        <p:nvPicPr>
          <p:cNvPr id="4" name="图片 3" descr="tmp605A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892175" y="2786063"/>
            <a:ext cx="18338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寄存器寻址</a:t>
            </a: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177800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A</a:t>
            </a: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892175" y="3275920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直接寻址</a:t>
            </a:r>
          </a:p>
        </p:txBody>
      </p:sp>
      <p:sp>
        <p:nvSpPr>
          <p:cNvPr id="14" name="椭圆 13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77800" y="3340214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B</a:t>
            </a: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892175" y="3765777"/>
            <a:ext cx="24942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寄存器间接寻址</a:t>
            </a:r>
          </a:p>
        </p:txBody>
      </p:sp>
      <p:sp>
        <p:nvSpPr>
          <p:cNvPr id="16" name="椭圆 15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77800" y="3830071"/>
            <a:ext cx="514350" cy="514350"/>
          </a:xfrm>
          <a:prstGeom prst="ellipse">
            <a:avLst/>
          </a:prstGeom>
          <a:solidFill>
            <a:srgbClr val="00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C</a:t>
            </a: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892175" y="4255634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基址寻址</a:t>
            </a:r>
          </a:p>
        </p:txBody>
      </p:sp>
      <p:sp>
        <p:nvSpPr>
          <p:cNvPr id="18" name="椭圆 17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77800" y="4319928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D</a:t>
            </a:r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892175" y="4745492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变址寻址</a:t>
            </a:r>
          </a:p>
        </p:txBody>
      </p:sp>
      <p:sp>
        <p:nvSpPr>
          <p:cNvPr id="20" name="椭圆 19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77800" y="480978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E</a:t>
            </a: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892175" y="5235349"/>
            <a:ext cx="21640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基址变址寻址</a:t>
            </a: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177800" y="5299643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F</a:t>
            </a:r>
          </a:p>
        </p:txBody>
      </p:sp>
      <p:sp>
        <p:nvSpPr>
          <p:cNvPr id="23" name="圆角矩形 22"/>
          <p:cNvSpPr/>
          <p:nvPr>
            <p:custDataLst>
              <p:tags r:id="rId14"/>
            </p:custDataLst>
          </p:nvPr>
        </p:nvSpPr>
        <p:spPr>
          <a:xfrm>
            <a:off x="6172200" y="6215064"/>
            <a:ext cx="1543050" cy="411480"/>
          </a:xfrm>
          <a:prstGeom prst="roundRect">
            <a:avLst/>
          </a:prstGeom>
          <a:solidFill>
            <a:srgbClr val="808080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提交</a:t>
            </a:r>
          </a:p>
        </p:txBody>
      </p:sp>
      <p:sp>
        <p:nvSpPr>
          <p:cNvPr id="25" name="文本框 24"/>
          <p:cNvSpPr txBox="1"/>
          <p:nvPr>
            <p:custDataLst>
              <p:tags r:id="rId15"/>
            </p:custDataLst>
          </p:nvPr>
        </p:nvSpPr>
        <p:spPr>
          <a:xfrm>
            <a:off x="898525" y="572516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立即寻址</a:t>
            </a:r>
            <a:endParaRPr lang="zh-CN" altLang="en-US" sz="26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椭圆 25"/>
          <p:cNvSpPr>
            <a:spLocks noChangeAspect="1"/>
          </p:cNvSpPr>
          <p:nvPr>
            <p:custDataLst>
              <p:tags r:id="rId16"/>
            </p:custDataLst>
          </p:nvPr>
        </p:nvSpPr>
        <p:spPr>
          <a:xfrm>
            <a:off x="177800" y="578929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G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92150" y="1000760"/>
            <a:ext cx="620268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lang="en-US" altLang="zh-CN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6</a:t>
            </a:r>
            <a:r>
              <a:rPr lang="zh-CN" altLang="en-US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、</a:t>
            </a:r>
            <a:r>
              <a:rPr lang="en-US" altLang="zh-CN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MOV  AX </a:t>
            </a:r>
            <a:r>
              <a:rPr lang="zh-CN" altLang="en-US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，</a:t>
            </a:r>
            <a:r>
              <a:rPr lang="en-US" altLang="zh-CN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[BP]  </a:t>
            </a:r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17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5" name="TitleBackground"/>
            <p:cNvSpPr/>
            <p:nvPr>
              <p:custDataLst>
                <p:tags r:id="rId19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ColorBlock"/>
            <p:cNvSpPr/>
            <p:nvPr>
              <p:custDataLst>
                <p:tags r:id="rId20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TypeText"/>
            <p:cNvSpPr txBox="1"/>
            <p:nvPr>
              <p:custDataLst>
                <p:tags r:id="rId21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单选题</a:t>
              </a:r>
            </a:p>
          </p:txBody>
        </p:sp>
        <p:sp>
          <p:nvSpPr>
            <p:cNvPr id="8" name="TipText"/>
            <p:cNvSpPr txBox="1"/>
            <p:nvPr>
              <p:custDataLst>
                <p:tags r:id="rId22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>
                  <a:solidFill>
                    <a:srgbClr val="80808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4分</a:t>
              </a:r>
            </a:p>
          </p:txBody>
        </p:sp>
      </p:grpSp>
      <p:pic>
        <p:nvPicPr>
          <p:cNvPr id="4" name="图片 3" descr="tmp605A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892175" y="2786063"/>
            <a:ext cx="18338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寄存器寻址</a:t>
            </a: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3"/>
            </p:custDataLst>
          </p:nvPr>
        </p:nvSpPr>
        <p:spPr>
          <a:xfrm>
            <a:off x="177800" y="2850356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A</a:t>
            </a: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892175" y="3275920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直接寻址</a:t>
            </a:r>
          </a:p>
        </p:txBody>
      </p:sp>
      <p:sp>
        <p:nvSpPr>
          <p:cNvPr id="14" name="椭圆 13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177800" y="3340214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B</a:t>
            </a: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892175" y="3765777"/>
            <a:ext cx="24942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寄存器间接寻址</a:t>
            </a:r>
          </a:p>
        </p:txBody>
      </p:sp>
      <p:sp>
        <p:nvSpPr>
          <p:cNvPr id="16" name="椭圆 15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77800" y="3830071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C</a:t>
            </a:r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>
            <a:off x="892175" y="4255634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基址寻址</a:t>
            </a:r>
          </a:p>
        </p:txBody>
      </p:sp>
      <p:sp>
        <p:nvSpPr>
          <p:cNvPr id="18" name="椭圆 17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77800" y="4319928"/>
            <a:ext cx="514350" cy="514350"/>
          </a:xfrm>
          <a:prstGeom prst="ellipse">
            <a:avLst/>
          </a:prstGeom>
          <a:solidFill>
            <a:srgbClr val="00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D</a:t>
            </a:r>
          </a:p>
        </p:txBody>
      </p:sp>
      <p:sp>
        <p:nvSpPr>
          <p:cNvPr id="19" name="文本框 18"/>
          <p:cNvSpPr txBox="1"/>
          <p:nvPr>
            <p:custDataLst>
              <p:tags r:id="rId10"/>
            </p:custDataLst>
          </p:nvPr>
        </p:nvSpPr>
        <p:spPr>
          <a:xfrm>
            <a:off x="892175" y="4745492"/>
            <a:ext cx="15036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变址寻址</a:t>
            </a:r>
          </a:p>
        </p:txBody>
      </p:sp>
      <p:sp>
        <p:nvSpPr>
          <p:cNvPr id="20" name="椭圆 19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77800" y="480978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E</a:t>
            </a:r>
          </a:p>
        </p:txBody>
      </p:sp>
      <p:sp>
        <p:nvSpPr>
          <p:cNvPr id="21" name="文本框 20"/>
          <p:cNvSpPr txBox="1"/>
          <p:nvPr>
            <p:custDataLst>
              <p:tags r:id="rId12"/>
            </p:custDataLst>
          </p:nvPr>
        </p:nvSpPr>
        <p:spPr>
          <a:xfrm>
            <a:off x="892175" y="5235349"/>
            <a:ext cx="2164080" cy="487680"/>
          </a:xfrm>
          <a:prstGeom prst="rect">
            <a:avLst/>
          </a:prstGeom>
          <a:noFill/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基址变址寻址</a:t>
            </a: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177800" y="5299643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F</a:t>
            </a:r>
          </a:p>
        </p:txBody>
      </p:sp>
      <p:sp>
        <p:nvSpPr>
          <p:cNvPr id="23" name="圆角矩形 22"/>
          <p:cNvSpPr/>
          <p:nvPr>
            <p:custDataLst>
              <p:tags r:id="rId14"/>
            </p:custDataLst>
          </p:nvPr>
        </p:nvSpPr>
        <p:spPr>
          <a:xfrm>
            <a:off x="6172200" y="6215064"/>
            <a:ext cx="1543050" cy="411480"/>
          </a:xfrm>
          <a:prstGeom prst="roundRect">
            <a:avLst/>
          </a:prstGeom>
          <a:solidFill>
            <a:srgbClr val="808080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提交</a:t>
            </a:r>
          </a:p>
        </p:txBody>
      </p:sp>
      <p:sp>
        <p:nvSpPr>
          <p:cNvPr id="25" name="文本框 24"/>
          <p:cNvSpPr txBox="1"/>
          <p:nvPr>
            <p:custDataLst>
              <p:tags r:id="rId15"/>
            </p:custDataLst>
          </p:nvPr>
        </p:nvSpPr>
        <p:spPr>
          <a:xfrm>
            <a:off x="898525" y="5725160"/>
            <a:ext cx="6400800" cy="64262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r>
              <a:rPr lang="zh-CN" altLang="en-US" sz="2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立即寻址</a:t>
            </a:r>
            <a:endParaRPr lang="zh-CN" altLang="en-US" sz="26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椭圆 25"/>
          <p:cNvSpPr>
            <a:spLocks noChangeAspect="1"/>
          </p:cNvSpPr>
          <p:nvPr>
            <p:custDataLst>
              <p:tags r:id="rId16"/>
            </p:custDataLst>
          </p:nvPr>
        </p:nvSpPr>
        <p:spPr>
          <a:xfrm>
            <a:off x="177800" y="5789295"/>
            <a:ext cx="514350" cy="514350"/>
          </a:xfrm>
          <a:prstGeom prst="ellipse">
            <a:avLst/>
          </a:prstGeom>
          <a:solidFill>
            <a:srgbClr val="80808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G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92150" y="1000760"/>
            <a:ext cx="620268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defRPr/>
            </a:pPr>
            <a:r>
              <a:rPr lang="zh-CN" altLang="en-US" sz="2400" kern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指出下列指令中源操作数的寻址方式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7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、</a:t>
            </a:r>
            <a:r>
              <a:rPr lang="en-US" altLang="zh-CN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SUB  AX,  [BX+5]      </a:t>
            </a:r>
            <a:r>
              <a:rPr lang="zh-CN" altLang="en-US" sz="28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　　　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17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5" name="TitleBackground"/>
            <p:cNvSpPr/>
            <p:nvPr>
              <p:custDataLst>
                <p:tags r:id="rId19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ColorBlock"/>
            <p:cNvSpPr/>
            <p:nvPr>
              <p:custDataLst>
                <p:tags r:id="rId20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TypeText"/>
            <p:cNvSpPr txBox="1"/>
            <p:nvPr>
              <p:custDataLst>
                <p:tags r:id="rId21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单选题</a:t>
              </a:r>
            </a:p>
          </p:txBody>
        </p:sp>
        <p:sp>
          <p:nvSpPr>
            <p:cNvPr id="8" name="TipText"/>
            <p:cNvSpPr txBox="1"/>
            <p:nvPr>
              <p:custDataLst>
                <p:tags r:id="rId22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>
                  <a:solidFill>
                    <a:srgbClr val="80808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4分</a:t>
              </a:r>
            </a:p>
          </p:txBody>
        </p:sp>
      </p:grpSp>
      <p:pic>
        <p:nvPicPr>
          <p:cNvPr id="4" name="图片 3" descr="tmp605A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9525000" y="0"/>
            <a:ext cx="384048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9B9B9B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t" anchorCtr="0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endParaRPr kumimoji="0" lang="zh-CN" altLang="en-US" sz="20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914400" y="635000"/>
            <a:ext cx="7315200" cy="476948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buNone/>
            </a:pPr>
            <a:endParaRPr lang="en-US" altLang="zh-CN" sz="2600" dirty="0">
              <a:ln>
                <a:noFill/>
              </a:ln>
              <a:solidFill>
                <a:srgbClr val="000000"/>
              </a:solidFill>
              <a:effectLst/>
              <a:sym typeface="+mn-ea"/>
            </a:endParaRPr>
          </a:p>
          <a:p>
            <a:pPr lvl="0" algn="l">
              <a:buNone/>
            </a:pPr>
            <a:endParaRPr lang="en-US" altLang="zh-CN" sz="2600" dirty="0">
              <a:ln>
                <a:noFill/>
              </a:ln>
              <a:solidFill>
                <a:srgbClr val="000000"/>
              </a:solidFill>
              <a:effectLst/>
              <a:sym typeface="+mn-ea"/>
            </a:endParaRPr>
          </a:p>
          <a:p>
            <a:pPr lvl="0" algn="l">
              <a:buNone/>
            </a:pP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判断指令是否正确，若错误，指出错误原因</a:t>
            </a:r>
          </a:p>
          <a:p>
            <a:pPr lvl="0" algn="l">
              <a:buNone/>
            </a:pP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INC [SI]                                    </a:t>
            </a:r>
            <a:r>
              <a:rPr lang="en-US" altLang="zh-CN" sz="2600" dirty="0">
                <a:ln>
                  <a:noFill/>
                </a:ln>
                <a:solidFill>
                  <a:srgbClr val="639EF4"/>
                </a:solidFill>
                <a:effectLst/>
                <a:sym typeface="+mn-ea"/>
              </a:rPr>
              <a:t>[填空1]</a:t>
            </a: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 </a:t>
            </a:r>
          </a:p>
          <a:p>
            <a:pPr lvl="0" algn="l">
              <a:buNone/>
            </a:pP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MOV AX,BL                             </a:t>
            </a:r>
            <a:r>
              <a:rPr lang="en-US" altLang="zh-CN" sz="2600" dirty="0">
                <a:ln>
                  <a:noFill/>
                </a:ln>
                <a:solidFill>
                  <a:srgbClr val="639EF4"/>
                </a:solidFill>
                <a:effectLst/>
                <a:sym typeface="+mn-ea"/>
              </a:rPr>
              <a:t>[填空2]</a:t>
            </a: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 </a:t>
            </a:r>
          </a:p>
          <a:p>
            <a:pPr lvl="0" algn="l">
              <a:buNone/>
            </a:pP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MOV 2,AX                                </a:t>
            </a:r>
            <a:r>
              <a:rPr lang="en-US" altLang="zh-CN" sz="2600" dirty="0">
                <a:ln>
                  <a:noFill/>
                </a:ln>
                <a:solidFill>
                  <a:srgbClr val="639EF4"/>
                </a:solidFill>
                <a:effectLst/>
                <a:sym typeface="+mn-ea"/>
              </a:rPr>
              <a:t>[填空3]</a:t>
            </a: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 </a:t>
            </a:r>
          </a:p>
          <a:p>
            <a:pPr lvl="0" algn="l">
              <a:buNone/>
            </a:pP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MOV AX,[DX]                           </a:t>
            </a:r>
            <a:r>
              <a:rPr lang="en-US" altLang="zh-CN" sz="2600" dirty="0">
                <a:ln>
                  <a:noFill/>
                </a:ln>
                <a:solidFill>
                  <a:srgbClr val="639EF4"/>
                </a:solidFill>
                <a:effectLst/>
                <a:sym typeface="+mn-ea"/>
              </a:rPr>
              <a:t>[填空4]</a:t>
            </a: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 </a:t>
            </a:r>
          </a:p>
          <a:p>
            <a:pPr lvl="0" algn="l">
              <a:buNone/>
            </a:pP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MOV AX,[SI+DI]                      </a:t>
            </a:r>
            <a:r>
              <a:rPr lang="en-US" altLang="zh-CN" sz="2600" dirty="0">
                <a:ln>
                  <a:noFill/>
                </a:ln>
                <a:solidFill>
                  <a:srgbClr val="639EF4"/>
                </a:solidFill>
                <a:effectLst/>
                <a:sym typeface="+mn-ea"/>
              </a:rPr>
              <a:t>[填空5]</a:t>
            </a: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 </a:t>
            </a:r>
          </a:p>
          <a:p>
            <a:pPr lvl="0" algn="l">
              <a:buNone/>
            </a:pP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MOV AH,300                             </a:t>
            </a:r>
            <a:r>
              <a:rPr lang="en-US" altLang="zh-CN" sz="2600" dirty="0">
                <a:ln>
                  <a:noFill/>
                </a:ln>
                <a:solidFill>
                  <a:srgbClr val="639EF4"/>
                </a:solidFill>
                <a:effectLst/>
                <a:sym typeface="+mn-ea"/>
              </a:rPr>
              <a:t>[填空6]</a:t>
            </a: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 </a:t>
            </a:r>
          </a:p>
          <a:p>
            <a:pPr lvl="0" algn="l">
              <a:buNone/>
            </a:pP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MOV [SI],[DI]                             </a:t>
            </a:r>
            <a:r>
              <a:rPr lang="en-US" altLang="zh-CN" sz="2600" dirty="0">
                <a:ln>
                  <a:noFill/>
                </a:ln>
                <a:solidFill>
                  <a:srgbClr val="639EF4"/>
                </a:solidFill>
                <a:effectLst/>
                <a:sym typeface="+mn-ea"/>
              </a:rPr>
              <a:t>[填空7]</a:t>
            </a: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 </a:t>
            </a:r>
          </a:p>
          <a:p>
            <a:pPr lvl="0" algn="l">
              <a:buNone/>
            </a:pP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MOV CS,AX                              </a:t>
            </a:r>
            <a:r>
              <a:rPr lang="en-US" altLang="zh-CN" sz="2600" dirty="0">
                <a:ln>
                  <a:noFill/>
                </a:ln>
                <a:solidFill>
                  <a:srgbClr val="639EF4"/>
                </a:solidFill>
                <a:effectLst/>
                <a:sym typeface="+mn-ea"/>
              </a:rPr>
              <a:t>[填空8]</a:t>
            </a:r>
            <a:r>
              <a:rPr lang="en-US" altLang="zh-CN" sz="2600" dirty="0">
                <a:ln>
                  <a:noFill/>
                </a:ln>
                <a:solidFill>
                  <a:srgbClr val="000000"/>
                </a:solidFill>
                <a:effectLst/>
                <a:sym typeface="+mn-ea"/>
              </a:rPr>
              <a:t> </a:t>
            </a:r>
          </a:p>
          <a:p>
            <a:pPr lvl="0" algn="l">
              <a:buNone/>
            </a:pPr>
            <a:endParaRPr lang="en-US" altLang="zh-CN" sz="2600" dirty="0">
              <a:ln>
                <a:noFill/>
              </a:ln>
              <a:solidFill>
                <a:srgbClr val="000000"/>
              </a:solidFill>
              <a:effectLst/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4"/>
            </p:custDataLst>
          </p:nvPr>
        </p:nvSpPr>
        <p:spPr>
          <a:xfrm>
            <a:off x="6172200" y="6214745"/>
            <a:ext cx="1543050" cy="411480"/>
          </a:xfrm>
          <a:prstGeom prst="roundRect">
            <a:avLst/>
          </a:prstGeom>
          <a:solidFill>
            <a:srgbClr val="808080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作答</a:t>
            </a: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0" y="5848985"/>
            <a:ext cx="9144000" cy="365760"/>
          </a:xfrm>
          <a:prstGeom prst="rect">
            <a:avLst/>
          </a:prstGeom>
          <a:solidFill>
            <a:srgbClr val="FBFAE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200" b="1" i="0" u="none" strike="noStrike" cap="none" normalizeH="0" baseline="0">
                <a:ln>
                  <a:noFill/>
                </a:ln>
                <a:solidFill>
                  <a:srgbClr val="F84F4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正常使用填空题需3.0以上版本雨课堂</a:t>
            </a:r>
          </a:p>
        </p:txBody>
      </p:sp>
      <p:sp>
        <p:nvSpPr>
          <p:cNvPr id="22" name="文本框 21"/>
          <p:cNvSpPr txBox="1"/>
          <p:nvPr>
            <p:custDataLst>
              <p:tags r:id="rId6"/>
            </p:custDataLst>
          </p:nvPr>
        </p:nvSpPr>
        <p:spPr>
          <a:xfrm>
            <a:off x="9613900" y="6526848"/>
            <a:ext cx="3662045" cy="460375"/>
          </a:xfrm>
          <a:prstGeom prst="rect">
            <a:avLst/>
          </a:prstGeom>
          <a:solidFill>
            <a:srgbClr val="FBFAEF"/>
          </a:solidFill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1200">
                <a:solidFill>
                  <a:srgbClr val="F84F4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可为此题添加文本、图片、公式等解析，且需将内容全部放在本区域内。正常使用需3.0以上版本</a:t>
            </a:r>
          </a:p>
        </p:txBody>
      </p:sp>
      <p:sp>
        <p:nvSpPr>
          <p:cNvPr id="23" name="文本框 22"/>
          <p:cNvSpPr txBox="1"/>
          <p:nvPr>
            <p:custDataLst>
              <p:tags r:id="rId7"/>
            </p:custDataLst>
          </p:nvPr>
        </p:nvSpPr>
        <p:spPr>
          <a:xfrm>
            <a:off x="9779000" y="635000"/>
            <a:ext cx="3331845" cy="39878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lvl="0" algn="l">
              <a:spcAft>
                <a:spcPts val="0"/>
              </a:spcAft>
              <a:buNone/>
            </a:pPr>
            <a:r>
              <a:rPr lang="zh-CN" altLang="en-US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此处添加答案解析</a:t>
            </a:r>
            <a:endParaRPr lang="zh-CN" altLang="en-US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4259" name="Text Box 35"/>
          <p:cNvSpPr txBox="1"/>
          <p:nvPr/>
        </p:nvSpPr>
        <p:spPr>
          <a:xfrm>
            <a:off x="9566275" y="1379538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>
              <a:spcAft>
                <a:spcPts val="0"/>
              </a:spcAft>
            </a:pP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64260" name="Text Box 36"/>
          <p:cNvSpPr txBox="1"/>
          <p:nvPr/>
        </p:nvSpPr>
        <p:spPr>
          <a:xfrm>
            <a:off x="9582150" y="1728788"/>
            <a:ext cx="294132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>
              <a:spcAft>
                <a:spcPts val="0"/>
              </a:spcAft>
            </a:pPr>
            <a:r>
              <a:rPr lang="zh-CN" altLang="en-US" sz="1800" dirty="0">
                <a:sym typeface="+mn-ea"/>
              </a:rPr>
              <a:t>错误，操作数的类型不匹配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64261" name="Text Box 37"/>
          <p:cNvSpPr txBox="1"/>
          <p:nvPr/>
        </p:nvSpPr>
        <p:spPr>
          <a:xfrm>
            <a:off x="9582150" y="2124075"/>
            <a:ext cx="340106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>
              <a:spcAft>
                <a:spcPts val="0"/>
              </a:spcAft>
            </a:pPr>
            <a:r>
              <a:rPr lang="zh-CN" altLang="en-US" sz="1800" dirty="0">
                <a:sym typeface="+mn-ea"/>
              </a:rPr>
              <a:t>错误，目的操作数不能是立即数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64262" name="Text Box 38"/>
          <p:cNvSpPr txBox="1"/>
          <p:nvPr/>
        </p:nvSpPr>
        <p:spPr>
          <a:xfrm>
            <a:off x="9582150" y="2595563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>
              <a:spcAft>
                <a:spcPts val="0"/>
              </a:spcAft>
            </a:pP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64263" name="Text Box 39"/>
          <p:cNvSpPr txBox="1"/>
          <p:nvPr/>
        </p:nvSpPr>
        <p:spPr>
          <a:xfrm>
            <a:off x="9568815" y="2976563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>
              <a:spcAft>
                <a:spcPts val="0"/>
              </a:spcAft>
            </a:pP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64264" name="Text Box 40"/>
          <p:cNvSpPr txBox="1"/>
          <p:nvPr/>
        </p:nvSpPr>
        <p:spPr>
          <a:xfrm>
            <a:off x="9568815" y="3476625"/>
            <a:ext cx="294132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>
              <a:spcAft>
                <a:spcPts val="0"/>
              </a:spcAft>
            </a:pPr>
            <a:r>
              <a:rPr lang="zh-CN" altLang="en-US" sz="1800" dirty="0">
                <a:sym typeface="+mn-ea"/>
              </a:rPr>
              <a:t>错误，不能都用变址寄存器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64265" name="Text Box 41"/>
          <p:cNvSpPr txBox="1"/>
          <p:nvPr/>
        </p:nvSpPr>
        <p:spPr>
          <a:xfrm>
            <a:off x="9568815" y="398145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>
              <a:spcAft>
                <a:spcPts val="0"/>
              </a:spcAft>
            </a:pP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64266" name="Text Box 42"/>
          <p:cNvSpPr txBox="1"/>
          <p:nvPr/>
        </p:nvSpPr>
        <p:spPr>
          <a:xfrm>
            <a:off x="9568815" y="4495800"/>
            <a:ext cx="309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>
              <a:spcAft>
                <a:spcPts val="0"/>
              </a:spcAft>
            </a:pP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564267" name="Text Box 43"/>
          <p:cNvSpPr txBox="1"/>
          <p:nvPr/>
        </p:nvSpPr>
        <p:spPr>
          <a:xfrm>
            <a:off x="9568815" y="5024438"/>
            <a:ext cx="440817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l">
              <a:spcAft>
                <a:spcPts val="0"/>
              </a:spcAft>
            </a:pPr>
            <a:r>
              <a:rPr lang="zh-CN" altLang="en-US" sz="1800" dirty="0">
                <a:sym typeface="+mn-ea"/>
              </a:rPr>
              <a:t>错误，目的操作数不能是</a:t>
            </a:r>
            <a:r>
              <a:rPr lang="en-US" altLang="zh-CN" sz="1800" dirty="0">
                <a:sym typeface="+mn-ea"/>
              </a:rPr>
              <a:t>CS</a:t>
            </a:r>
            <a:r>
              <a:rPr lang="zh-CN" altLang="en-US" sz="1800" dirty="0">
                <a:sym typeface="+mn-ea"/>
              </a:rPr>
              <a:t>代码段寄存器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grpSp>
        <p:nvGrpSpPr>
          <p:cNvPr id="21" name="组合 20"/>
          <p:cNvGrpSpPr/>
          <p:nvPr>
            <p:custDataLst>
              <p:tags r:id="rId8"/>
            </p:custDataLst>
          </p:nvPr>
        </p:nvGrpSpPr>
        <p:grpSpPr>
          <a:xfrm>
            <a:off x="9537700" y="0"/>
            <a:ext cx="3813810" cy="647700"/>
            <a:chOff x="15020" y="0"/>
            <a:chExt cx="6006" cy="1020"/>
          </a:xfrm>
        </p:grpSpPr>
        <p:sp>
          <p:nvSpPr>
            <p:cNvPr id="18" name="RemarkBack"/>
            <p:cNvSpPr/>
            <p:nvPr>
              <p:custDataLst>
                <p:tags r:id="rId15"/>
              </p:custDataLst>
            </p:nvPr>
          </p:nvSpPr>
          <p:spPr>
            <a:xfrm>
              <a:off x="15020" y="20"/>
              <a:ext cx="6007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9" name="RemarkBlock"/>
            <p:cNvSpPr/>
            <p:nvPr>
              <p:custDataLst>
                <p:tags r:id="rId16"/>
              </p:custDataLst>
            </p:nvPr>
          </p:nvSpPr>
          <p:spPr>
            <a:xfrm>
              <a:off x="15020" y="2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" name="RemarkTitleText"/>
            <p:cNvSpPr txBox="1"/>
            <p:nvPr>
              <p:custDataLst>
                <p:tags r:id="rId17"/>
              </p:custDataLst>
            </p:nvPr>
          </p:nvSpPr>
          <p:spPr>
            <a:xfrm>
              <a:off x="15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18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答案解析</a:t>
              </a:r>
            </a:p>
          </p:txBody>
        </p:sp>
      </p:grpSp>
      <p:grpSp>
        <p:nvGrpSpPr>
          <p:cNvPr id="12" name="组合 11"/>
          <p:cNvGrpSpPr/>
          <p:nvPr>
            <p:custDataLst>
              <p:tags r:id="rId9"/>
            </p:custDataLst>
          </p:nvPr>
        </p:nvGrpSpPr>
        <p:grpSpPr>
          <a:xfrm>
            <a:off x="0" y="0"/>
            <a:ext cx="9144000" cy="635000"/>
            <a:chOff x="-43" y="-28"/>
            <a:chExt cx="14400" cy="1000"/>
          </a:xfrm>
        </p:grpSpPr>
        <p:sp>
          <p:nvSpPr>
            <p:cNvPr id="8" name="TitleBackground"/>
            <p:cNvSpPr/>
            <p:nvPr>
              <p:custDataLst>
                <p:tags r:id="rId11"/>
              </p:custDataLst>
            </p:nvPr>
          </p:nvSpPr>
          <p:spPr>
            <a:xfrm>
              <a:off x="-43" y="-28"/>
              <a:ext cx="14400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" name="ColorBlock"/>
            <p:cNvSpPr/>
            <p:nvPr>
              <p:custDataLst>
                <p:tags r:id="rId12"/>
              </p:custDataLst>
            </p:nvPr>
          </p:nvSpPr>
          <p:spPr>
            <a:xfrm>
              <a:off x="-43" y="-28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" name="TypeText"/>
            <p:cNvSpPr txBox="1"/>
            <p:nvPr>
              <p:custDataLst>
                <p:tags r:id="rId13"/>
              </p:custDataLst>
            </p:nvPr>
          </p:nvSpPr>
          <p:spPr>
            <a:xfrm>
              <a:off x="357" y="-28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填空题</a:t>
              </a:r>
            </a:p>
          </p:txBody>
        </p:sp>
        <p:sp>
          <p:nvSpPr>
            <p:cNvPr id="11" name="TipText"/>
            <p:cNvSpPr txBox="1"/>
            <p:nvPr>
              <p:custDataLst>
                <p:tags r:id="rId14"/>
              </p:custDataLst>
            </p:nvPr>
          </p:nvSpPr>
          <p:spPr>
            <a:xfrm>
              <a:off x="2205" y="144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>
                  <a:solidFill>
                    <a:srgbClr val="80808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32分</a:t>
              </a:r>
            </a:p>
          </p:txBody>
        </p:sp>
      </p:grpSp>
      <p:pic>
        <p:nvPicPr>
          <p:cNvPr id="5" name="图片 4" descr="tmp605A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4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4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4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64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4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4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64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64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64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64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64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64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64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64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64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64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64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64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4259" grpId="0"/>
      <p:bldP spid="564260" grpId="0"/>
      <p:bldP spid="564261" grpId="0"/>
      <p:bldP spid="564262" grpId="0"/>
      <p:bldP spid="564263" grpId="0"/>
      <p:bldP spid="564264" grpId="0"/>
      <p:bldP spid="564265" grpId="0"/>
      <p:bldP spid="564266" grpId="0"/>
      <p:bldP spid="56426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4226" name="Group 2"/>
          <p:cNvGraphicFramePr>
            <a:graphicFrameLocks noGrp="1"/>
          </p:cNvGraphicFramePr>
          <p:nvPr>
            <p:ph sz="half" idx="1"/>
            <p:custDataLst>
              <p:tags r:id="rId1"/>
            </p:custDataLst>
          </p:nvPr>
        </p:nvGraphicFramePr>
        <p:xfrm>
          <a:off x="490538" y="1341438"/>
          <a:ext cx="8167687" cy="4092575"/>
        </p:xfrm>
        <a:graphic>
          <a:graphicData uri="http://schemas.openxmlformats.org/drawingml/2006/table">
            <a:tbl>
              <a:tblPr/>
              <a:tblGrid>
                <a:gridCol w="248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816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INC [SI]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MOV AX,BL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2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MOV 2,AX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MOV AX,[DX]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MOV AX,[BX+BP]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7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MOV AX,[SI+DI]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11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MOV AH,300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27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MOV [SI],[DI]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27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MOV CS,AX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kumimoji="0" lang="zh-CN" altLang="zh-CN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7682" name="Text Box 34"/>
          <p:cNvSpPr txBox="1"/>
          <p:nvPr/>
        </p:nvSpPr>
        <p:spPr>
          <a:xfrm>
            <a:off x="688975" y="622300"/>
            <a:ext cx="7724775" cy="523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例：判断指令是否正确，若错误，指出错误原因</a:t>
            </a:r>
          </a:p>
        </p:txBody>
      </p:sp>
      <p:sp>
        <p:nvSpPr>
          <p:cNvPr id="564259" name="Text Box 35"/>
          <p:cNvSpPr txBox="1"/>
          <p:nvPr/>
        </p:nvSpPr>
        <p:spPr>
          <a:xfrm>
            <a:off x="3032125" y="1379538"/>
            <a:ext cx="294640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</a:rPr>
              <a:t>错误，没指明操作数的类型</a:t>
            </a:r>
          </a:p>
        </p:txBody>
      </p:sp>
      <p:sp>
        <p:nvSpPr>
          <p:cNvPr id="564260" name="Text Box 36"/>
          <p:cNvSpPr txBox="1"/>
          <p:nvPr/>
        </p:nvSpPr>
        <p:spPr>
          <a:xfrm>
            <a:off x="3048000" y="1728788"/>
            <a:ext cx="294640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</a:rPr>
              <a:t>错误，操作数的类型不匹配</a:t>
            </a:r>
          </a:p>
        </p:txBody>
      </p:sp>
      <p:sp>
        <p:nvSpPr>
          <p:cNvPr id="564261" name="Text Box 37"/>
          <p:cNvSpPr txBox="1"/>
          <p:nvPr/>
        </p:nvSpPr>
        <p:spPr>
          <a:xfrm>
            <a:off x="3048000" y="2124075"/>
            <a:ext cx="3406775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</a:rPr>
              <a:t>错误，目的操作数不能是立即数</a:t>
            </a:r>
          </a:p>
        </p:txBody>
      </p:sp>
      <p:sp>
        <p:nvSpPr>
          <p:cNvPr id="564262" name="Text Box 38"/>
          <p:cNvSpPr txBox="1"/>
          <p:nvPr/>
        </p:nvSpPr>
        <p:spPr>
          <a:xfrm>
            <a:off x="3048000" y="2595563"/>
            <a:ext cx="326390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</a:rPr>
              <a:t>错误，不能用</a:t>
            </a:r>
            <a:r>
              <a:rPr lang="en-US" altLang="zh-CN" sz="1800" dirty="0">
                <a:latin typeface="Arial" panose="020B0604020202020204" pitchFamily="34" charset="0"/>
              </a:rPr>
              <a:t>DX</a:t>
            </a:r>
            <a:r>
              <a:rPr lang="zh-CN" altLang="en-US" sz="1800" dirty="0">
                <a:latin typeface="Arial" panose="020B0604020202020204" pitchFamily="34" charset="0"/>
              </a:rPr>
              <a:t>作间址寄存器</a:t>
            </a:r>
          </a:p>
        </p:txBody>
      </p:sp>
      <p:sp>
        <p:nvSpPr>
          <p:cNvPr id="564263" name="Text Box 39"/>
          <p:cNvSpPr txBox="1"/>
          <p:nvPr/>
        </p:nvSpPr>
        <p:spPr>
          <a:xfrm>
            <a:off x="3034665" y="2976563"/>
            <a:ext cx="294640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</a:rPr>
              <a:t>错误，不能都用基址寄存器</a:t>
            </a:r>
          </a:p>
        </p:txBody>
      </p:sp>
      <p:sp>
        <p:nvSpPr>
          <p:cNvPr id="564264" name="Text Box 40"/>
          <p:cNvSpPr txBox="1"/>
          <p:nvPr/>
        </p:nvSpPr>
        <p:spPr>
          <a:xfrm>
            <a:off x="3034665" y="3476625"/>
            <a:ext cx="294640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</a:rPr>
              <a:t>错误，不能都用变址寄存器</a:t>
            </a:r>
          </a:p>
        </p:txBody>
      </p:sp>
      <p:sp>
        <p:nvSpPr>
          <p:cNvPr id="564265" name="Text Box 41"/>
          <p:cNvSpPr txBox="1"/>
          <p:nvPr/>
        </p:nvSpPr>
        <p:spPr>
          <a:xfrm>
            <a:off x="3034665" y="3981450"/>
            <a:ext cx="307340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</a:rPr>
              <a:t>错误，超过</a:t>
            </a:r>
            <a:r>
              <a:rPr lang="en-US" altLang="zh-CN" sz="1800" dirty="0">
                <a:latin typeface="Arial" panose="020B0604020202020204" pitchFamily="34" charset="0"/>
              </a:rPr>
              <a:t>8</a:t>
            </a:r>
            <a:r>
              <a:rPr lang="zh-CN" altLang="en-US" sz="1800" dirty="0">
                <a:latin typeface="Arial" panose="020B0604020202020204" pitchFamily="34" charset="0"/>
              </a:rPr>
              <a:t>位寄存器的范围</a:t>
            </a:r>
          </a:p>
        </p:txBody>
      </p:sp>
      <p:sp>
        <p:nvSpPr>
          <p:cNvPr id="564266" name="Text Box 42"/>
          <p:cNvSpPr txBox="1"/>
          <p:nvPr/>
        </p:nvSpPr>
        <p:spPr>
          <a:xfrm>
            <a:off x="3034665" y="4495800"/>
            <a:ext cx="3176588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</a:rPr>
              <a:t>错误，不能都为存储器操作数</a:t>
            </a:r>
          </a:p>
        </p:txBody>
      </p:sp>
      <p:sp>
        <p:nvSpPr>
          <p:cNvPr id="564267" name="Text Box 43"/>
          <p:cNvSpPr txBox="1"/>
          <p:nvPr/>
        </p:nvSpPr>
        <p:spPr>
          <a:xfrm>
            <a:off x="3034665" y="5024438"/>
            <a:ext cx="4414838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</a:rPr>
              <a:t>错误，目的操作数不能是</a:t>
            </a:r>
            <a:r>
              <a:rPr lang="en-US" altLang="zh-CN" sz="1800" dirty="0">
                <a:latin typeface="Arial" panose="020B0604020202020204" pitchFamily="34" charset="0"/>
              </a:rPr>
              <a:t>CS</a:t>
            </a:r>
            <a:r>
              <a:rPr lang="zh-CN" altLang="en-US" sz="1800" dirty="0">
                <a:latin typeface="Arial" panose="020B0604020202020204" pitchFamily="34" charset="0"/>
              </a:rPr>
              <a:t>代码段寄存器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4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4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4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64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4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4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64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64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64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64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64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64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64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64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64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64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64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64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4259" grpId="0"/>
      <p:bldP spid="564260" grpId="0"/>
      <p:bldP spid="564261" grpId="0"/>
      <p:bldP spid="564262" grpId="0"/>
      <p:bldP spid="564263" grpId="0"/>
      <p:bldP spid="564264" grpId="0"/>
      <p:bldP spid="564265" grpId="0"/>
      <p:bldP spid="564266" grpId="0"/>
      <p:bldP spid="56426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66" name="Rectangle 2"/>
          <p:cNvSpPr>
            <a:spLocks noGrp="1"/>
          </p:cNvSpPr>
          <p:nvPr>
            <p:ph idx="1"/>
          </p:nvPr>
        </p:nvSpPr>
        <p:spPr>
          <a:xfrm>
            <a:off x="468313" y="753745"/>
            <a:ext cx="8229600" cy="564832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教学目标及基本要求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能分析指令正确与否、能根据已知环节数据分析出指令中的操作数</a:t>
            </a:r>
            <a:endParaRPr lang="zh-CN" altLang="en-US" sz="2400" b="1" dirty="0">
              <a:solidFill>
                <a:srgbClr val="800000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教学内容、教学方式及学时分配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、汇编指令格式        （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0.5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学时）		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3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、汇编指令寻址方式        （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1.5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学时）</a:t>
            </a:r>
          </a:p>
          <a:p>
            <a:pPr eaLnBrk="1" hangingPunct="1">
              <a:lnSpc>
                <a:spcPct val="12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sz="2400" b="1" dirty="0">
                <a:solidFill>
                  <a:srgbClr val="800000"/>
                </a:solidFill>
              </a:rPr>
              <a:t>教学内容的重点和难点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指令中操作数存在方式（重点）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内存寻址的特点和过程（重、难点）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教学组织形式及教学过程中应注意的问题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教授为主、配合学生的互动情况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注重学生操作数寻找过程的掌握，配合实例和课题练习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主要教学参考书目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黄丽雯等编著，微机原理与接口技术，科学出版社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思考题与习题等</a:t>
            </a:r>
            <a:r>
              <a:rPr lang="zh-CN" altLang="en-US" sz="2400" dirty="0"/>
              <a:t> 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习题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3.1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（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）～（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7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</p:txBody>
      </p:sp>
      <p:sp>
        <p:nvSpPr>
          <p:cNvPr id="6147" name="Text Box 3"/>
          <p:cNvSpPr txBox="1"/>
          <p:nvPr/>
        </p:nvSpPr>
        <p:spPr>
          <a:xfrm>
            <a:off x="7473950" y="417513"/>
            <a:ext cx="1223963" cy="4572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latin typeface="华文彩云" panose="02010800040101010101" pitchFamily="2" charset="-122"/>
                <a:ea typeface="华文彩云" panose="02010800040101010101" pitchFamily="2" charset="-122"/>
              </a:rPr>
              <a:t>教案一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000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000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6000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6000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6000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6000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6000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6000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6000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60006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60006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60006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500"/>
                                        <p:tgtEl>
                                          <p:spTgt spid="60006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2" dur="500"/>
                                        <p:tgtEl>
                                          <p:spTgt spid="60006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06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7" dur="500"/>
                                        <p:tgtEl>
                                          <p:spTgt spid="60006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0066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9525000" y="0"/>
            <a:ext cx="384048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solidFill>
              <a:srgbClr val="9B9B9B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t" anchorCtr="0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endParaRPr kumimoji="0" lang="zh-CN" altLang="en-US" sz="2000" b="1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914400" y="925195"/>
            <a:ext cx="7315200" cy="214312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lvl="0" algn="l">
              <a:lnSpc>
                <a:spcPct val="150000"/>
              </a:lnSpc>
              <a:buNone/>
            </a:pP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1</a:t>
            </a:r>
            <a:r>
              <a:rPr lang="zh-CN" altLang="en-US" sz="2400" dirty="0">
                <a:solidFill>
                  <a:schemeClr val="hlink"/>
                </a:solidFill>
                <a:sym typeface="+mn-ea"/>
              </a:rPr>
              <a:t>）</a:t>
            </a: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i</a:t>
            </a:r>
            <a:r>
              <a:rPr lang="zh-CN" altLang="en-US" sz="2400" dirty="0">
                <a:solidFill>
                  <a:schemeClr val="hlink"/>
                </a:solidFill>
                <a:sym typeface="+mn-ea"/>
              </a:rPr>
              <a:t>）</a:t>
            </a: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  MOV  AX,[BP+100H]</a:t>
            </a:r>
            <a:endParaRPr lang="en-US" altLang="zh-CN" sz="2400" dirty="0">
              <a:solidFill>
                <a:schemeClr val="hlink"/>
              </a:solidFill>
              <a:latin typeface="Arial" panose="020B0604020202020204" pitchFamily="34" charset="0"/>
            </a:endParaRPr>
          </a:p>
          <a:p>
            <a:pPr lvl="0" algn="l">
              <a:lnSpc>
                <a:spcPct val="150000"/>
              </a:lnSpc>
              <a:buNone/>
            </a:pP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     ii</a:t>
            </a:r>
            <a:r>
              <a:rPr lang="zh-CN" altLang="en-US" sz="2400" dirty="0">
                <a:solidFill>
                  <a:schemeClr val="hlink"/>
                </a:solidFill>
                <a:sym typeface="+mn-ea"/>
              </a:rPr>
              <a:t>）</a:t>
            </a: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 MOV  [DI+5],DX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  </a:t>
            </a:r>
            <a:endParaRPr lang="en-US" altLang="zh-CN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>
              <a:lnSpc>
                <a:spcPct val="150000"/>
              </a:lnSpc>
              <a:buNone/>
            </a:pP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设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BP=2300H,SS=2000H,DS=1000H,DI=1200H,</a:t>
            </a:r>
            <a:endParaRPr lang="en-US" altLang="zh-CN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>
              <a:lnSpc>
                <a:spcPct val="150000"/>
              </a:lnSpc>
              <a:buNone/>
            </a:pP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DX=3020H,  (22400H)=12H,(22401H)=34H</a:t>
            </a:r>
            <a:endParaRPr lang="en-US" altLang="zh-CN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>
              <a:buNone/>
            </a:pPr>
            <a:endParaRPr lang="zh-CN" altLang="en-US" sz="24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圆角矩形 3"/>
          <p:cNvSpPr/>
          <p:nvPr>
            <p:custDataLst>
              <p:tags r:id="rId4"/>
            </p:custDataLst>
          </p:nvPr>
        </p:nvSpPr>
        <p:spPr>
          <a:xfrm>
            <a:off x="6172200" y="6214745"/>
            <a:ext cx="1543050" cy="411480"/>
          </a:xfrm>
          <a:prstGeom prst="roundRect">
            <a:avLst/>
          </a:prstGeom>
          <a:solidFill>
            <a:srgbClr val="808080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600" b="1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作答</a:t>
            </a:r>
          </a:p>
        </p:txBody>
      </p:sp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0" y="5848985"/>
            <a:ext cx="9144000" cy="365760"/>
          </a:xfrm>
          <a:prstGeom prst="rect">
            <a:avLst/>
          </a:prstGeom>
          <a:solidFill>
            <a:srgbClr val="FBFAE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1" compatLnSpc="1">
            <a:no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kumimoji="0" lang="zh-CN" altLang="en-US" sz="1200" b="1" i="0" u="none" strike="noStrike" cap="none" normalizeH="0" baseline="0">
                <a:ln>
                  <a:noFill/>
                </a:ln>
                <a:solidFill>
                  <a:srgbClr val="F84F4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正常使用主观题需2.0以上版本雨课堂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914400" y="3068320"/>
            <a:ext cx="7649210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2</a:t>
            </a:r>
            <a:r>
              <a:rPr lang="zh-CN" altLang="en-US" sz="2400" dirty="0">
                <a:solidFill>
                  <a:schemeClr val="hlink"/>
                </a:solidFill>
                <a:sym typeface="+mn-ea"/>
              </a:rPr>
              <a:t>）</a:t>
            </a: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  i</a:t>
            </a:r>
            <a:r>
              <a:rPr lang="zh-CN" altLang="en-US" sz="2400" dirty="0">
                <a:solidFill>
                  <a:schemeClr val="hlink"/>
                </a:solidFill>
                <a:sym typeface="+mn-ea"/>
              </a:rPr>
              <a:t>）</a:t>
            </a: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MOV  AX,[BP+SI+20H]</a:t>
            </a:r>
            <a:endParaRPr lang="en-US" altLang="zh-CN" sz="2400" dirty="0">
              <a:solidFill>
                <a:schemeClr val="hlink"/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       ii</a:t>
            </a:r>
            <a:r>
              <a:rPr lang="zh-CN" altLang="en-US" sz="2400" dirty="0">
                <a:solidFill>
                  <a:schemeClr val="hlink"/>
                </a:solidFill>
                <a:sym typeface="+mn-ea"/>
              </a:rPr>
              <a:t>）</a:t>
            </a:r>
            <a:r>
              <a:rPr lang="en-US" altLang="zh-CN" sz="2400" dirty="0">
                <a:solidFill>
                  <a:schemeClr val="hlink"/>
                </a:solidFill>
                <a:sym typeface="+mn-ea"/>
              </a:rPr>
              <a:t>MOV  [BX+DI],DX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  </a:t>
            </a:r>
            <a:endParaRPr lang="en-US" altLang="zh-CN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sym typeface="+mn-ea"/>
              </a:rPr>
              <a:t>设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BP=2200H,SI=100H,SS=2000H,DS=1000H,</a:t>
            </a:r>
            <a:endParaRPr lang="en-US" altLang="zh-CN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BX=0120H,DI=1200H,DX=3020H,  (22320H)=12H,(22321H)=34H</a:t>
            </a:r>
            <a:endParaRPr lang="zh-CN" altLang="en-US" sz="2400"/>
          </a:p>
        </p:txBody>
      </p:sp>
      <p:sp>
        <p:nvSpPr>
          <p:cNvPr id="18" name="文本框 17"/>
          <p:cNvSpPr txBox="1"/>
          <p:nvPr>
            <p:custDataLst>
              <p:tags r:id="rId6"/>
            </p:custDataLst>
          </p:nvPr>
        </p:nvSpPr>
        <p:spPr>
          <a:xfrm>
            <a:off x="9613900" y="6526848"/>
            <a:ext cx="3662045" cy="460375"/>
          </a:xfrm>
          <a:prstGeom prst="rect">
            <a:avLst/>
          </a:prstGeom>
          <a:solidFill>
            <a:srgbClr val="FBFAEF"/>
          </a:solidFill>
          <a:ln w="12700">
            <a:noFill/>
          </a:ln>
        </p:spPr>
        <p:txBody>
          <a:bodyPr wrap="square" rtlCol="0" anchor="ctr">
            <a:spAutoFit/>
          </a:bodyPr>
          <a:lstStyle/>
          <a:p>
            <a:pPr lvl="0" algn="l">
              <a:buNone/>
            </a:pPr>
            <a:r>
              <a:rPr lang="zh-CN" altLang="en-US" sz="1200">
                <a:solidFill>
                  <a:srgbClr val="F84F4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可为此题添加文本、图片、公式等解析，且需将内容全部放在本区域内。正常使用需3.0以上版本</a:t>
            </a:r>
          </a:p>
        </p:txBody>
      </p:sp>
      <p:sp>
        <p:nvSpPr>
          <p:cNvPr id="19" name="文本框 18"/>
          <p:cNvSpPr txBox="1"/>
          <p:nvPr>
            <p:custDataLst>
              <p:tags r:id="rId7"/>
            </p:custDataLst>
          </p:nvPr>
        </p:nvSpPr>
        <p:spPr>
          <a:xfrm>
            <a:off x="9779000" y="635000"/>
            <a:ext cx="3331845" cy="501586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i</a:t>
            </a:r>
            <a:r>
              <a:rPr lang="zh-CN" altLang="en-US" sz="1600" dirty="0">
                <a:solidFill>
                  <a:srgbClr val="003300"/>
                </a:solidFill>
                <a:sym typeface="+mn-ea"/>
              </a:rPr>
              <a:t>）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EA1=BP+100H=2400H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PA1=</a:t>
            </a:r>
            <a:r>
              <a:rPr lang="en-US" altLang="zh-CN" sz="1600" dirty="0">
                <a:solidFill>
                  <a:srgbClr val="FF3300"/>
                </a:solidFill>
                <a:sym typeface="+mn-ea"/>
              </a:rPr>
              <a:t>SS</a:t>
            </a:r>
            <a:r>
              <a:rPr lang="en-US" altLang="zh-CN" sz="1600" dirty="0">
                <a:solidFill>
                  <a:schemeClr val="tx1"/>
                </a:solidFill>
                <a:sym typeface="+mn-ea"/>
              </a:rPr>
              <a:t>×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16+EA=22400H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AX=(22400H)=3412H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latin typeface="Arial" panose="020B0604020202020204" pitchFamily="34" charset="0"/>
                <a:sym typeface="+mn-ea"/>
              </a:rPr>
              <a:t>ii</a:t>
            </a:r>
            <a:r>
              <a:rPr lang="zh-CN" altLang="en-US" sz="1600" dirty="0">
                <a:solidFill>
                  <a:srgbClr val="003300"/>
                </a:solidFill>
                <a:latin typeface="Arial" panose="020B0604020202020204" pitchFamily="34" charset="0"/>
                <a:sym typeface="+mn-ea"/>
              </a:rPr>
              <a:t>）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EA2=DI+5=1205H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PA2=</a:t>
            </a:r>
            <a:r>
              <a:rPr lang="en-US" altLang="zh-CN" sz="1600" dirty="0">
                <a:solidFill>
                  <a:srgbClr val="FF3300"/>
                </a:solidFill>
                <a:sym typeface="+mn-ea"/>
              </a:rPr>
              <a:t>DS</a:t>
            </a:r>
            <a:r>
              <a:rPr lang="en-US" altLang="zh-CN" sz="1600" dirty="0">
                <a:solidFill>
                  <a:schemeClr val="tx1"/>
                </a:solidFill>
                <a:sym typeface="+mn-ea"/>
              </a:rPr>
              <a:t>×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16+EA=11205H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(11205H)=20H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(11206H)=30H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altLang="zh-CN" sz="1600" dirty="0">
              <a:solidFill>
                <a:srgbClr val="003300"/>
              </a:solidFill>
              <a:sym typeface="+mn-ea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i</a:t>
            </a:r>
            <a:r>
              <a:rPr lang="zh-CN" altLang="en-US" sz="16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EA=</a:t>
            </a:r>
            <a:r>
              <a:rPr lang="en-US" altLang="zh-CN" sz="1600" dirty="0">
                <a:solidFill>
                  <a:srgbClr val="FF3300"/>
                </a:solidFill>
                <a:sym typeface="+mn-ea"/>
              </a:rPr>
              <a:t>BP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+SI+20H=2320H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PA=</a:t>
            </a:r>
            <a:r>
              <a:rPr lang="en-US" altLang="zh-CN" sz="1600" dirty="0">
                <a:solidFill>
                  <a:srgbClr val="FF3300"/>
                </a:solidFill>
                <a:sym typeface="+mn-ea"/>
              </a:rPr>
              <a:t>SS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*16+EA=22320H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AX=(22320H)=3412H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ii</a:t>
            </a:r>
            <a:r>
              <a:rPr lang="zh-CN" altLang="en-US" sz="1600" dirty="0">
                <a:solidFill>
                  <a:srgbClr val="003300"/>
                </a:solidFill>
                <a:sym typeface="+mn-ea"/>
              </a:rPr>
              <a:t>）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EA=</a:t>
            </a:r>
            <a:r>
              <a:rPr lang="en-US" altLang="zh-CN" sz="1600" dirty="0">
                <a:solidFill>
                  <a:srgbClr val="FF3300"/>
                </a:solidFill>
                <a:sym typeface="+mn-ea"/>
              </a:rPr>
              <a:t>BX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+DI=1320H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PA=</a:t>
            </a:r>
            <a:r>
              <a:rPr lang="en-US" altLang="zh-CN" sz="1600" dirty="0">
                <a:solidFill>
                  <a:srgbClr val="FF3300"/>
                </a:solidFill>
                <a:sym typeface="+mn-ea"/>
              </a:rPr>
              <a:t>DS</a:t>
            </a: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*16+EA=11320H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(11320H)=20H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003300"/>
                </a:solidFill>
                <a:sym typeface="+mn-ea"/>
              </a:rPr>
              <a:t>(11321H)=30H</a:t>
            </a:r>
            <a:endParaRPr lang="en-US" altLang="zh-CN" sz="1600" dirty="0">
              <a:solidFill>
                <a:srgbClr val="003300"/>
              </a:solidFill>
              <a:latin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ct val="50000"/>
              </a:spcBef>
            </a:pPr>
            <a:endParaRPr lang="en-US" altLang="zh-CN" sz="1600" dirty="0">
              <a:solidFill>
                <a:srgbClr val="003300"/>
              </a:solidFill>
              <a:sym typeface="+mn-ea"/>
            </a:endParaRPr>
          </a:p>
          <a:p>
            <a:pPr>
              <a:spcBef>
                <a:spcPct val="50000"/>
              </a:spcBef>
            </a:pPr>
            <a:endParaRPr lang="zh-CN" altLang="en-US" sz="16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8"/>
            </p:custDataLst>
          </p:nvPr>
        </p:nvGrpSpPr>
        <p:grpSpPr>
          <a:xfrm>
            <a:off x="9537700" y="0"/>
            <a:ext cx="3813810" cy="647700"/>
            <a:chOff x="15020" y="0"/>
            <a:chExt cx="6006" cy="1020"/>
          </a:xfrm>
        </p:grpSpPr>
        <p:sp>
          <p:nvSpPr>
            <p:cNvPr id="14" name="RemarkBack"/>
            <p:cNvSpPr/>
            <p:nvPr>
              <p:custDataLst>
                <p:tags r:id="rId15"/>
              </p:custDataLst>
            </p:nvPr>
          </p:nvSpPr>
          <p:spPr>
            <a:xfrm>
              <a:off x="15020" y="20"/>
              <a:ext cx="6007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" name="RemarkBlock"/>
            <p:cNvSpPr/>
            <p:nvPr>
              <p:custDataLst>
                <p:tags r:id="rId16"/>
              </p:custDataLst>
            </p:nvPr>
          </p:nvSpPr>
          <p:spPr>
            <a:xfrm>
              <a:off x="15020" y="2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RemarkTitleText"/>
            <p:cNvSpPr txBox="1"/>
            <p:nvPr>
              <p:custDataLst>
                <p:tags r:id="rId17"/>
              </p:custDataLst>
            </p:nvPr>
          </p:nvSpPr>
          <p:spPr>
            <a:xfrm>
              <a:off x="15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18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答案解析</a:t>
              </a:r>
            </a:p>
          </p:txBody>
        </p:sp>
      </p:grpSp>
      <p:grpSp>
        <p:nvGrpSpPr>
          <p:cNvPr id="9" name="组合 8"/>
          <p:cNvGrpSpPr/>
          <p:nvPr>
            <p:custDataLst>
              <p:tags r:id="rId9"/>
            </p:custDataLst>
          </p:nvPr>
        </p:nvGrpSpPr>
        <p:grpSpPr>
          <a:xfrm>
            <a:off x="0" y="0"/>
            <a:ext cx="9144000" cy="635000"/>
            <a:chOff x="0" y="0"/>
            <a:chExt cx="14400" cy="1000"/>
          </a:xfrm>
        </p:grpSpPr>
        <p:sp>
          <p:nvSpPr>
            <p:cNvPr id="5" name="TitleBackground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14400" cy="1000"/>
            </a:xfrm>
            <a:prstGeom prst="rect">
              <a:avLst/>
            </a:prstGeom>
            <a:solidFill>
              <a:srgbClr val="F6F7F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ColorBlock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300" cy="1000"/>
            </a:xfrm>
            <a:prstGeom prst="rect">
              <a:avLst/>
            </a:prstGeom>
            <a:solidFill>
              <a:srgbClr val="639EF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TypeText"/>
            <p:cNvSpPr txBox="1"/>
            <p:nvPr>
              <p:custDataLst>
                <p:tags r:id="rId13"/>
              </p:custDataLst>
            </p:nvPr>
          </p:nvSpPr>
          <p:spPr>
            <a:xfrm>
              <a:off x="400" y="0"/>
              <a:ext cx="3000" cy="10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 sz="2600">
                  <a:solidFill>
                    <a:srgbClr val="0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主观题</a:t>
              </a:r>
            </a:p>
          </p:txBody>
        </p:sp>
        <p:sp>
          <p:nvSpPr>
            <p:cNvPr id="8" name="TipText"/>
            <p:cNvSpPr txBox="1"/>
            <p:nvPr>
              <p:custDataLst>
                <p:tags r:id="rId14"/>
              </p:custDataLst>
            </p:nvPr>
          </p:nvSpPr>
          <p:spPr>
            <a:xfrm>
              <a:off x="2248" y="172"/>
              <a:ext cx="3600" cy="800"/>
            </a:xfrm>
            <a:prstGeom prst="rect">
              <a:avLst/>
            </a:prstGeom>
            <a:noFill/>
          </p:spPr>
          <p:txBody>
            <a:bodyPr wrap="none" rtlCol="0" anchor="ctr" anchorCtr="0">
              <a:noAutofit/>
            </a:bodyPr>
            <a:lstStyle/>
            <a:p>
              <a:pPr lvl="0" algn="l">
                <a:buNone/>
              </a:pPr>
              <a:r>
                <a:rPr lang="zh-CN" altLang="en-US">
                  <a:solidFill>
                    <a:srgbClr val="80808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40分</a:t>
              </a:r>
            </a:p>
          </p:txBody>
        </p:sp>
      </p:grpSp>
      <p:pic>
        <p:nvPicPr>
          <p:cNvPr id="2" name="图片 1" descr="tmp605A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9"/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AutoShape 2">
            <a:hlinkClick r:id="rId2" action="ppaction://hlinksldjump"/>
          </p:cNvPr>
          <p:cNvSpPr/>
          <p:nvPr/>
        </p:nvSpPr>
        <p:spPr>
          <a:xfrm>
            <a:off x="8623300" y="6481763"/>
            <a:ext cx="434975" cy="260350"/>
          </a:xfrm>
          <a:prstGeom prst="actionButtonBeginning">
            <a:avLst/>
          </a:prstGeom>
          <a:solidFill>
            <a:srgbClr val="B2B2B2"/>
          </a:solidFill>
          <a:ln w="12700" cap="flat" cmpd="sng">
            <a:solidFill>
              <a:srgbClr val="5F5F5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61155" name="Rectangle 3"/>
          <p:cNvSpPr/>
          <p:nvPr/>
        </p:nvSpPr>
        <p:spPr>
          <a:xfrm>
            <a:off x="2903538" y="1050925"/>
            <a:ext cx="6154737" cy="14319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hlink"/>
                </a:solidFill>
                <a:latin typeface="Arial" panose="020B0604020202020204" pitchFamily="34" charset="0"/>
              </a:rPr>
              <a:t>如：</a:t>
            </a:r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MOV  AX,[BP+100H]</a:t>
            </a:r>
          </a:p>
          <a:p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        MOV  [DI+5],DX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</a:p>
          <a:p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设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BP=2300H,SS=2000H,DS=1000H,DI=1200H,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DX=3020H,  (22400H)=12H,(22401H)=34H</a:t>
            </a:r>
          </a:p>
        </p:txBody>
      </p:sp>
      <p:sp>
        <p:nvSpPr>
          <p:cNvPr id="561156" name="Text Box 4"/>
          <p:cNvSpPr txBox="1"/>
          <p:nvPr/>
        </p:nvSpPr>
        <p:spPr>
          <a:xfrm>
            <a:off x="2903538" y="3106738"/>
            <a:ext cx="5719762" cy="1604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EA1=BP+100H=2400H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PA1=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SS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×</a:t>
            </a: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16+EA=22400H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AX=(22400H)=3412H</a:t>
            </a:r>
          </a:p>
          <a:p>
            <a:pPr>
              <a:spcBef>
                <a:spcPct val="50000"/>
              </a:spcBef>
            </a:pPr>
            <a:endParaRPr lang="en-US" altLang="zh-CN" sz="1800" dirty="0">
              <a:solidFill>
                <a:srgbClr val="003300"/>
              </a:solidFill>
              <a:latin typeface="Arial" panose="020B0604020202020204" pitchFamily="34" charset="0"/>
            </a:endParaRPr>
          </a:p>
        </p:txBody>
      </p:sp>
      <p:sp>
        <p:nvSpPr>
          <p:cNvPr id="561157" name="Rectangle 5"/>
          <p:cNvSpPr/>
          <p:nvPr/>
        </p:nvSpPr>
        <p:spPr>
          <a:xfrm>
            <a:off x="2903538" y="4711700"/>
            <a:ext cx="4572000" cy="16859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45000"/>
              </a:lnSpc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EA2=DI+5=1205H</a:t>
            </a:r>
          </a:p>
          <a:p>
            <a:pPr>
              <a:lnSpc>
                <a:spcPct val="145000"/>
              </a:lnSpc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PA2=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DS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×</a:t>
            </a: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16+EA=11205H</a:t>
            </a:r>
          </a:p>
          <a:p>
            <a:pPr>
              <a:lnSpc>
                <a:spcPct val="145000"/>
              </a:lnSpc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(11205H)=20H</a:t>
            </a:r>
          </a:p>
          <a:p>
            <a:pPr>
              <a:lnSpc>
                <a:spcPct val="145000"/>
              </a:lnSpc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(11206H)=30H</a:t>
            </a:r>
          </a:p>
        </p:txBody>
      </p:sp>
      <p:sp>
        <p:nvSpPr>
          <p:cNvPr id="24582" name="Text Box 6"/>
          <p:cNvSpPr txBox="1"/>
          <p:nvPr/>
        </p:nvSpPr>
        <p:spPr>
          <a:xfrm>
            <a:off x="1657350" y="381000"/>
            <a:ext cx="558165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600" dirty="0">
                <a:solidFill>
                  <a:schemeClr val="tx1"/>
                </a:solidFill>
                <a:latin typeface="Arial" panose="020B0604020202020204" pitchFamily="34" charset="0"/>
              </a:rPr>
              <a:t>课  堂  练  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1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1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6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561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1155" grpId="0"/>
      <p:bldP spid="561156" grpId="0"/>
      <p:bldP spid="56115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AutoShape 2">
            <a:hlinkClick r:id="rId2" action="ppaction://hlinksldjump"/>
          </p:cNvPr>
          <p:cNvSpPr/>
          <p:nvPr/>
        </p:nvSpPr>
        <p:spPr>
          <a:xfrm>
            <a:off x="8623300" y="6481763"/>
            <a:ext cx="434975" cy="260350"/>
          </a:xfrm>
          <a:prstGeom prst="actionButtonBeginning">
            <a:avLst/>
          </a:prstGeom>
          <a:solidFill>
            <a:srgbClr val="B2B2B2"/>
          </a:solidFill>
          <a:ln w="12700" cap="flat" cmpd="sng">
            <a:solidFill>
              <a:srgbClr val="5F5F5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62179" name="Rectangle 3"/>
          <p:cNvSpPr/>
          <p:nvPr/>
        </p:nvSpPr>
        <p:spPr>
          <a:xfrm>
            <a:off x="2903538" y="596900"/>
            <a:ext cx="6154737" cy="23129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35000"/>
              </a:lnSpc>
            </a:pPr>
            <a:r>
              <a:rPr lang="zh-CN" altLang="en-US" dirty="0">
                <a:solidFill>
                  <a:schemeClr val="hlink"/>
                </a:solidFill>
                <a:latin typeface="Arial" panose="020B0604020202020204" pitchFamily="34" charset="0"/>
              </a:rPr>
              <a:t>如：</a:t>
            </a:r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MOV  AX,[BP+SI+20H]</a:t>
            </a:r>
          </a:p>
          <a:p>
            <a:pPr>
              <a:lnSpc>
                <a:spcPct val="135000"/>
              </a:lnSpc>
            </a:pPr>
            <a:r>
              <a:rPr lang="en-US" altLang="zh-CN" dirty="0">
                <a:solidFill>
                  <a:schemeClr val="hlink"/>
                </a:solidFill>
                <a:latin typeface="Arial" panose="020B0604020202020204" pitchFamily="34" charset="0"/>
              </a:rPr>
              <a:t>        MOV  [BX+DI],DX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</a:t>
            </a:r>
          </a:p>
          <a:p>
            <a:pPr>
              <a:lnSpc>
                <a:spcPct val="135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设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BP=2200H,SI=100H,SS=2000H,DS=1000H,</a:t>
            </a:r>
          </a:p>
          <a:p>
            <a:pPr>
              <a:lnSpc>
                <a:spcPct val="135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BX=0120H,DI=1200H,DX=3020H,  (22320H)=12H,(22321H)=34H</a:t>
            </a:r>
          </a:p>
        </p:txBody>
      </p:sp>
      <p:sp>
        <p:nvSpPr>
          <p:cNvPr id="562180" name="Text Box 4"/>
          <p:cNvSpPr txBox="1"/>
          <p:nvPr/>
        </p:nvSpPr>
        <p:spPr>
          <a:xfrm>
            <a:off x="2916238" y="3106738"/>
            <a:ext cx="5719762" cy="16049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EA=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BP</a:t>
            </a: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+SI+20H=2320H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PA=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SS</a:t>
            </a: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*16+EA=22320H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AX=(22320H)=3412H</a:t>
            </a:r>
          </a:p>
          <a:p>
            <a:pPr>
              <a:spcBef>
                <a:spcPct val="50000"/>
              </a:spcBef>
            </a:pPr>
            <a:endParaRPr lang="en-US" altLang="zh-CN" sz="1800" dirty="0">
              <a:solidFill>
                <a:srgbClr val="003300"/>
              </a:solidFill>
              <a:latin typeface="Arial" panose="020B0604020202020204" pitchFamily="34" charset="0"/>
            </a:endParaRPr>
          </a:p>
        </p:txBody>
      </p:sp>
      <p:sp>
        <p:nvSpPr>
          <p:cNvPr id="562181" name="Text Box 5"/>
          <p:cNvSpPr txBox="1"/>
          <p:nvPr/>
        </p:nvSpPr>
        <p:spPr>
          <a:xfrm>
            <a:off x="2903538" y="4562475"/>
            <a:ext cx="5719762" cy="2017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EA=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BX</a:t>
            </a: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+DI=1320H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PA=</a:t>
            </a: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DS</a:t>
            </a: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*16+EA=11320H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(11320H)=20H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(11321H)=30H</a:t>
            </a:r>
          </a:p>
          <a:p>
            <a:pPr>
              <a:spcBef>
                <a:spcPct val="50000"/>
              </a:spcBef>
            </a:pPr>
            <a:endParaRPr lang="en-US" altLang="zh-CN" sz="1800" dirty="0">
              <a:solidFill>
                <a:srgbClr val="0033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2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2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2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62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2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2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2179" grpId="0"/>
      <p:bldP spid="562180" grpId="0"/>
      <p:bldP spid="56218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090" name="Rectangle 2"/>
          <p:cNvSpPr>
            <a:spLocks noGrp="1"/>
          </p:cNvSpPr>
          <p:nvPr>
            <p:ph idx="1"/>
          </p:nvPr>
        </p:nvSpPr>
        <p:spPr>
          <a:xfrm>
            <a:off x="468313" y="549275"/>
            <a:ext cx="8229600" cy="564832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教学目标及基本要求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判断指令正确性；掌握指令的特殊用途；掌握基本操作的程序段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教学内容、教学方式及学时分配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一般数据传送类指令（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MOV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、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XCHG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堆栈操作指令及应用（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push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、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pop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       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1h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取偏移地址指令（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LEA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）＋换码指令（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XLAT)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0.5h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 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查表程序的设计方法                    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0.5h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教学内容的重点和难点</a:t>
            </a:r>
          </a:p>
          <a:p>
            <a:pPr eaLnBrk="1" hangingPunct="1"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数据块的访问方法（重、难点）</a:t>
            </a:r>
          </a:p>
          <a:p>
            <a:pPr eaLnBrk="1" hangingPunct="1"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堆栈操作的特点（难点）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教学组织形式及教学过程中应注意的问题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教授为主、配合学生的互动情况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注重学生对指令用途的理解和掌握，淡化语法，配合实例和课题练习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主要教学参考书目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黄丽雯等编著，微机原理与接口技术，科学出版社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思考题与习题等</a:t>
            </a:r>
            <a:r>
              <a:rPr lang="zh-CN" altLang="en-US" sz="2000" dirty="0"/>
              <a:t> 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</a:t>
            </a:r>
          </a:p>
        </p:txBody>
      </p:sp>
      <p:sp>
        <p:nvSpPr>
          <p:cNvPr id="28675" name="Text Box 3"/>
          <p:cNvSpPr txBox="1"/>
          <p:nvPr/>
        </p:nvSpPr>
        <p:spPr>
          <a:xfrm>
            <a:off x="7524750" y="303213"/>
            <a:ext cx="1223963" cy="4572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i="1" dirty="0">
                <a:latin typeface="华文彩云" panose="02010800040101010101" pitchFamily="2" charset="-122"/>
                <a:ea typeface="华文彩云" panose="02010800040101010101" pitchFamily="2" charset="-122"/>
              </a:rPr>
              <a:t>教案二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01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010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601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6010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6010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6010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6010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6010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6010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6010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60109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60109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500"/>
                                        <p:tgtEl>
                                          <p:spTgt spid="60109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2" dur="500"/>
                                        <p:tgtEl>
                                          <p:spTgt spid="60109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7" dur="500"/>
                                        <p:tgtEl>
                                          <p:spTgt spid="60109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2" dur="500"/>
                                        <p:tgtEl>
                                          <p:spTgt spid="60109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09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7" dur="500"/>
                                        <p:tgtEl>
                                          <p:spTgt spid="60109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1090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/>
          </p:cNvSpPr>
          <p:nvPr>
            <p:ph type="title"/>
          </p:nvPr>
        </p:nvSpPr>
        <p:spPr>
          <a:xfrm>
            <a:off x="685800" y="482600"/>
            <a:ext cx="7772400" cy="1143000"/>
          </a:xfrm>
        </p:spPr>
        <p:txBody>
          <a:bodyPr vert="horz" wrap="square" lIns="91440" tIns="45720" rIns="91440" bIns="45720" anchor="ctr" anchorCtr="0"/>
          <a:lstStyle/>
          <a:p>
            <a:pPr algn="l" eaLnBrk="1" hangingPunct="1"/>
            <a:r>
              <a:rPr lang="en-US" altLang="zh-CN" sz="4800" b="1" dirty="0">
                <a:solidFill>
                  <a:srgbClr val="FF3300"/>
                </a:solidFill>
                <a:latin typeface="宋体" panose="02010600030101010101" pitchFamily="2" charset="-122"/>
              </a:rPr>
              <a:t>3.2 8086CPU</a:t>
            </a:r>
            <a:r>
              <a:rPr lang="zh-CN" altLang="en-US" sz="4800" b="1" dirty="0">
                <a:solidFill>
                  <a:srgbClr val="FF3300"/>
                </a:solidFill>
                <a:latin typeface="宋体" panose="02010600030101010101" pitchFamily="2" charset="-122"/>
              </a:rPr>
              <a:t>指令系统</a:t>
            </a:r>
          </a:p>
        </p:txBody>
      </p:sp>
      <p:sp>
        <p:nvSpPr>
          <p:cNvPr id="29699" name="Rectangle 3"/>
          <p:cNvSpPr>
            <a:spLocks noGrp="1" noRot="1"/>
          </p:cNvSpPr>
          <p:nvPr>
            <p:ph idx="1"/>
          </p:nvPr>
        </p:nvSpPr>
        <p:spPr>
          <a:xfrm>
            <a:off x="304800" y="1625600"/>
            <a:ext cx="8534400" cy="4953000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sz="2800" b="1" dirty="0"/>
              <a:t>指令系统可分为如下几类：</a:t>
            </a:r>
          </a:p>
          <a:p>
            <a:pPr algn="just" eaLnBrk="1" hangingPunct="1">
              <a:buNone/>
            </a:pPr>
            <a:r>
              <a:rPr lang="zh-CN" altLang="en-US" sz="2800" b="1" dirty="0">
                <a:ea typeface="楷体_GB2312" panose="02010609030101010101" pitchFamily="49" charset="-122"/>
              </a:rPr>
              <a:t>     </a:t>
            </a:r>
            <a:r>
              <a:rPr lang="en-US" altLang="zh-CN" sz="2800" b="1" dirty="0">
                <a:ea typeface="楷体_GB2312" panose="02010609030101010101" pitchFamily="49" charset="-122"/>
              </a:rPr>
              <a:t>1</a:t>
            </a:r>
            <a:r>
              <a:rPr lang="zh-CN" altLang="en-US" sz="2800" b="1" dirty="0">
                <a:ea typeface="楷体_GB2312" panose="02010609030101010101" pitchFamily="49" charset="-122"/>
              </a:rPr>
              <a:t>．数据传送类</a:t>
            </a:r>
          </a:p>
          <a:p>
            <a:pPr algn="just" eaLnBrk="1" hangingPunct="1">
              <a:buNone/>
            </a:pPr>
            <a:r>
              <a:rPr lang="zh-CN" altLang="en-US" sz="2800" b="1" dirty="0">
                <a:ea typeface="楷体_GB2312" panose="02010609030101010101" pitchFamily="49" charset="-122"/>
              </a:rPr>
              <a:t>     </a:t>
            </a:r>
            <a:r>
              <a:rPr lang="en-US" altLang="zh-CN" sz="2800" b="1" dirty="0">
                <a:ea typeface="楷体_GB2312" panose="02010609030101010101" pitchFamily="49" charset="-122"/>
              </a:rPr>
              <a:t>2</a:t>
            </a:r>
            <a:r>
              <a:rPr lang="zh-CN" altLang="en-US" sz="2800" b="1" dirty="0">
                <a:ea typeface="楷体_GB2312" panose="02010609030101010101" pitchFamily="49" charset="-122"/>
              </a:rPr>
              <a:t>．算术运算类</a:t>
            </a:r>
          </a:p>
          <a:p>
            <a:pPr algn="just" eaLnBrk="1" hangingPunct="1">
              <a:buNone/>
            </a:pPr>
            <a:r>
              <a:rPr lang="zh-CN" altLang="en-US" sz="2800" b="1" dirty="0">
                <a:ea typeface="楷体_GB2312" panose="02010609030101010101" pitchFamily="49" charset="-122"/>
              </a:rPr>
              <a:t>     </a:t>
            </a:r>
            <a:r>
              <a:rPr lang="en-US" altLang="zh-CN" sz="2800" b="1" dirty="0">
                <a:ea typeface="楷体_GB2312" panose="02010609030101010101" pitchFamily="49" charset="-122"/>
              </a:rPr>
              <a:t>3</a:t>
            </a:r>
            <a:r>
              <a:rPr lang="zh-CN" altLang="en-US" sz="2800" b="1" dirty="0">
                <a:ea typeface="楷体_GB2312" panose="02010609030101010101" pitchFamily="49" charset="-122"/>
              </a:rPr>
              <a:t>．逻辑运算与移位指令</a:t>
            </a:r>
          </a:p>
          <a:p>
            <a:pPr algn="just" eaLnBrk="1" hangingPunct="1">
              <a:buNone/>
            </a:pPr>
            <a:r>
              <a:rPr lang="zh-CN" altLang="en-US" sz="2800" b="1" dirty="0">
                <a:ea typeface="楷体_GB2312" panose="02010609030101010101" pitchFamily="49" charset="-122"/>
              </a:rPr>
              <a:t>     </a:t>
            </a:r>
            <a:r>
              <a:rPr lang="en-US" altLang="zh-CN" sz="2800" b="1" dirty="0">
                <a:ea typeface="楷体_GB2312" panose="02010609030101010101" pitchFamily="49" charset="-122"/>
              </a:rPr>
              <a:t>4</a:t>
            </a:r>
            <a:r>
              <a:rPr lang="zh-CN" altLang="en-US" sz="2800" b="1" dirty="0">
                <a:ea typeface="楷体_GB2312" panose="02010609030101010101" pitchFamily="49" charset="-122"/>
              </a:rPr>
              <a:t>．字符串处理</a:t>
            </a:r>
          </a:p>
          <a:p>
            <a:pPr algn="just" eaLnBrk="1" hangingPunct="1">
              <a:buNone/>
            </a:pPr>
            <a:r>
              <a:rPr lang="zh-CN" altLang="en-US" sz="2800" b="1" dirty="0">
                <a:ea typeface="楷体_GB2312" panose="02010609030101010101" pitchFamily="49" charset="-122"/>
              </a:rPr>
              <a:t>     </a:t>
            </a:r>
            <a:r>
              <a:rPr lang="en-US" altLang="zh-CN" sz="2800" b="1" dirty="0">
                <a:ea typeface="楷体_GB2312" panose="02010609030101010101" pitchFamily="49" charset="-122"/>
              </a:rPr>
              <a:t>5</a:t>
            </a:r>
            <a:r>
              <a:rPr lang="zh-CN" altLang="en-US" sz="2800" b="1" dirty="0">
                <a:ea typeface="楷体_GB2312" panose="02010609030101010101" pitchFamily="49" charset="-122"/>
              </a:rPr>
              <a:t>．控制转移指令</a:t>
            </a:r>
          </a:p>
          <a:p>
            <a:pPr algn="just" eaLnBrk="1" hangingPunct="1">
              <a:buNone/>
            </a:pPr>
            <a:r>
              <a:rPr lang="zh-CN" altLang="en-US" sz="2800" b="1" dirty="0">
                <a:ea typeface="楷体_GB2312" panose="02010609030101010101" pitchFamily="49" charset="-122"/>
              </a:rPr>
              <a:t>     </a:t>
            </a:r>
            <a:r>
              <a:rPr lang="en-US" altLang="zh-CN" sz="2800" b="1" dirty="0">
                <a:ea typeface="楷体_GB2312" panose="02010609030101010101" pitchFamily="49" charset="-122"/>
              </a:rPr>
              <a:t>6</a:t>
            </a:r>
            <a:r>
              <a:rPr lang="zh-CN" altLang="en-US" sz="2800" b="1" dirty="0">
                <a:ea typeface="楷体_GB2312" panose="02010609030101010101" pitchFamily="49" charset="-122"/>
              </a:rPr>
              <a:t>．处理器控制指令</a:t>
            </a: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Rot="1"/>
          </p:cNvSpPr>
          <p:nvPr>
            <p:ph idx="1"/>
          </p:nvPr>
        </p:nvSpPr>
        <p:spPr>
          <a:xfrm>
            <a:off x="0" y="1784350"/>
            <a:ext cx="8930005" cy="194437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200000"/>
              </a:lnSpc>
            </a:pPr>
            <a:r>
              <a:rPr lang="zh-CN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【任务一】</a:t>
            </a:r>
            <a:r>
              <a:rPr lang="zh-CN" altLang="en-US" sz="2800" dirty="0">
                <a:solidFill>
                  <a:srgbClr val="CC0066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交换两个寄存器（或内存单元）的内容</a:t>
            </a:r>
            <a:endParaRPr lang="zh-CN" sz="2800" dirty="0">
              <a:solidFill>
                <a:srgbClr val="FF33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>
              <a:lnSpc>
                <a:spcPct val="200000"/>
              </a:lnSpc>
            </a:pPr>
            <a:r>
              <a:rPr lang="zh-CN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【任务二】</a:t>
            </a:r>
            <a:r>
              <a:rPr lang="zh-CN" altLang="en-US" sz="2800" dirty="0">
                <a:solidFill>
                  <a:srgbClr val="CC0066"/>
                </a:solidFill>
                <a:latin typeface="Times New Roman" panose="02020603050405020304" pitchFamily="18" charset="0"/>
                <a:ea typeface="华文行楷" panose="02010800040101010101" pitchFamily="2" charset="-122"/>
                <a:sym typeface="+mn-ea"/>
              </a:rPr>
              <a:t>子程序中现场保护和恢复</a:t>
            </a:r>
            <a:endParaRPr lang="zh-CN" sz="2800" dirty="0">
              <a:solidFill>
                <a:srgbClr val="FF33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>
              <a:lnSpc>
                <a:spcPct val="200000"/>
              </a:lnSpc>
            </a:pPr>
            <a:r>
              <a:rPr lang="zh-CN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【任务三】</a:t>
            </a:r>
            <a:r>
              <a:rPr lang="zh-CN" altLang="en-US" sz="2800" dirty="0">
                <a:solidFill>
                  <a:srgbClr val="CC0066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查表。例：已知0~9的平方值，求3的平方</a:t>
            </a:r>
          </a:p>
          <a:p>
            <a:pPr eaLnBrk="1" hangingPunct="1">
              <a:lnSpc>
                <a:spcPct val="90000"/>
              </a:lnSpc>
            </a:pPr>
            <a:endParaRPr lang="zh-CN" altLang="en-US" sz="2800" dirty="0">
              <a:solidFill>
                <a:srgbClr val="CC0066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endParaRPr lang="zh-CN" altLang="en-US" sz="2800" dirty="0"/>
          </a:p>
          <a:p>
            <a:pPr eaLnBrk="1" hangingPunct="1">
              <a:lnSpc>
                <a:spcPct val="90000"/>
              </a:lnSpc>
            </a:pPr>
            <a:endParaRPr lang="zh-CN" altLang="en-US" sz="2800" dirty="0"/>
          </a:p>
          <a:p>
            <a:pPr eaLnBrk="1" hangingPunct="1">
              <a:lnSpc>
                <a:spcPct val="90000"/>
              </a:lnSpc>
            </a:pPr>
            <a:endParaRPr lang="zh-CN" altLang="en-US" sz="2800" dirty="0"/>
          </a:p>
          <a:p>
            <a:pPr eaLnBrk="1" hangingPunct="1">
              <a:lnSpc>
                <a:spcPct val="90000"/>
              </a:lnSpc>
            </a:pPr>
            <a:endParaRPr lang="en-US" altLang="zh-CN" sz="2800" dirty="0"/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800" dirty="0"/>
              <a:t>  			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124710" y="831215"/>
            <a:ext cx="457200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3200" dirty="0">
                <a:solidFill>
                  <a:srgbClr val="FF3300"/>
                </a:solidFill>
                <a:latin typeface="宋体" panose="02010600030101010101" pitchFamily="2" charset="-122"/>
                <a:sym typeface="+mn-ea"/>
              </a:rPr>
              <a:t>一、数据传送类指令</a:t>
            </a:r>
            <a:br>
              <a:rPr lang="zh-CN" altLang="en-US" sz="2800" dirty="0">
                <a:solidFill>
                  <a:srgbClr val="FF3300"/>
                </a:solidFill>
                <a:latin typeface="宋体" panose="02010600030101010101" pitchFamily="2" charset="-122"/>
                <a:sym typeface="+mn-ea"/>
              </a:rPr>
            </a:br>
            <a:endParaRPr lang="zh-CN" altLang="en-US" sz="2800" dirty="0">
              <a:solidFill>
                <a:srgbClr val="FF3300"/>
              </a:solidFill>
              <a:latin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/>
          </p:cNvSpPr>
          <p:nvPr>
            <p:ph idx="1"/>
          </p:nvPr>
        </p:nvSpPr>
        <p:spPr>
          <a:xfrm>
            <a:off x="304800" y="368300"/>
            <a:ext cx="8540750" cy="266700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None/>
            </a:pPr>
            <a:endParaRPr lang="en-US" altLang="zh-CN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80000"/>
              </a:lnSpc>
              <a:buNone/>
            </a:pPr>
            <a:r>
              <a:rPr lang="en-US" altLang="zh-CN" b="1" dirty="0">
                <a:latin typeface="宋体" panose="02010600030101010101" pitchFamily="2" charset="-122"/>
              </a:rPr>
              <a:t>1</a:t>
            </a:r>
            <a:r>
              <a:rPr lang="zh-CN" altLang="en-US" b="1" dirty="0">
                <a:latin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</a:rPr>
              <a:t>MOV</a:t>
            </a:r>
            <a:r>
              <a:rPr lang="zh-CN" altLang="en-US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dirty="0">
                <a:latin typeface="宋体" panose="02010600030101010101" pitchFamily="2" charset="-122"/>
              </a:rPr>
              <a:t>      </a:t>
            </a:r>
            <a:r>
              <a:rPr lang="zh-CN" altLang="en-US" sz="2400" dirty="0">
                <a:latin typeface="宋体" panose="02010600030101010101" pitchFamily="2" charset="-122"/>
              </a:rPr>
              <a:t>格式：</a:t>
            </a:r>
            <a:r>
              <a:rPr lang="en-US" altLang="zh-CN" sz="2400" dirty="0">
                <a:solidFill>
                  <a:srgbClr val="CC3300"/>
                </a:solidFill>
                <a:latin typeface="宋体" panose="02010600030101010101" pitchFamily="2" charset="-122"/>
              </a:rPr>
              <a:t>MOV   dst,src</a:t>
            </a:r>
            <a:r>
              <a:rPr lang="en-US" altLang="zh-CN" sz="2400" dirty="0">
                <a:latin typeface="宋体" panose="02010600030101010101" pitchFamily="2" charset="-122"/>
              </a:rPr>
              <a:t>       </a:t>
            </a:r>
            <a:r>
              <a:rPr lang="zh-CN" altLang="en-US" sz="2400" dirty="0">
                <a:latin typeface="宋体" panose="02010600030101010101" pitchFamily="2" charset="-122"/>
              </a:rPr>
              <a:t>（</a:t>
            </a:r>
            <a:r>
              <a:rPr lang="en-US" altLang="zh-CN" sz="2400" dirty="0">
                <a:latin typeface="宋体" panose="02010600030101010101" pitchFamily="2" charset="-122"/>
              </a:rPr>
              <a:t>B  /  W</a:t>
            </a:r>
            <a:r>
              <a:rPr lang="zh-CN" altLang="en-US" sz="2400" dirty="0">
                <a:latin typeface="宋体" panose="02010600030101010101" pitchFamily="2" charset="-122"/>
              </a:rPr>
              <a:t>）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400" dirty="0"/>
              <a:t>              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400" dirty="0"/>
              <a:t>             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400" dirty="0"/>
              <a:t>               功能：</a:t>
            </a:r>
            <a:r>
              <a:rPr lang="en-US" altLang="zh-CN" sz="2400" dirty="0"/>
              <a:t>dst←src</a:t>
            </a:r>
            <a:endParaRPr lang="en-US" altLang="zh-CN" sz="2000" b="1" dirty="0">
              <a:latin typeface="宋体" panose="02010600030101010101" pitchFamily="2" charset="-122"/>
            </a:endParaRPr>
          </a:p>
        </p:txBody>
      </p:sp>
      <p:sp>
        <p:nvSpPr>
          <p:cNvPr id="31747" name="Line 3"/>
          <p:cNvSpPr/>
          <p:nvPr/>
        </p:nvSpPr>
        <p:spPr>
          <a:xfrm flipV="1">
            <a:off x="3608388" y="1768475"/>
            <a:ext cx="15875" cy="39211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triangle" w="med" len="med"/>
          </a:ln>
        </p:spPr>
      </p:sp>
      <p:sp>
        <p:nvSpPr>
          <p:cNvPr id="31748" name="Line 4"/>
          <p:cNvSpPr/>
          <p:nvPr/>
        </p:nvSpPr>
        <p:spPr>
          <a:xfrm flipV="1">
            <a:off x="4443413" y="1768475"/>
            <a:ext cx="0" cy="39211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triangle" w="med" len="med"/>
          </a:ln>
        </p:spPr>
      </p:sp>
      <p:sp>
        <p:nvSpPr>
          <p:cNvPr id="31749" name="Text Box 5"/>
          <p:cNvSpPr txBox="1"/>
          <p:nvPr/>
        </p:nvSpPr>
        <p:spPr>
          <a:xfrm>
            <a:off x="2862263" y="2149475"/>
            <a:ext cx="1581150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目的操作数</a:t>
            </a:r>
          </a:p>
        </p:txBody>
      </p:sp>
      <p:sp>
        <p:nvSpPr>
          <p:cNvPr id="31750" name="Text Box 6"/>
          <p:cNvSpPr txBox="1"/>
          <p:nvPr/>
        </p:nvSpPr>
        <p:spPr>
          <a:xfrm>
            <a:off x="4189413" y="2160588"/>
            <a:ext cx="1581150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源操作数</a:t>
            </a:r>
          </a:p>
        </p:txBody>
      </p:sp>
      <p:sp>
        <p:nvSpPr>
          <p:cNvPr id="31751" name="Line 7"/>
          <p:cNvSpPr/>
          <p:nvPr/>
        </p:nvSpPr>
        <p:spPr>
          <a:xfrm flipV="1">
            <a:off x="6045200" y="1704975"/>
            <a:ext cx="0" cy="39211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triangle" w="med" len="med"/>
          </a:ln>
        </p:spPr>
      </p:sp>
      <p:sp>
        <p:nvSpPr>
          <p:cNvPr id="31752" name="Line 8"/>
          <p:cNvSpPr/>
          <p:nvPr/>
        </p:nvSpPr>
        <p:spPr>
          <a:xfrm flipV="1">
            <a:off x="7088188" y="1692275"/>
            <a:ext cx="0" cy="39211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triangle" w="med" len="med"/>
          </a:ln>
        </p:spPr>
      </p:sp>
      <p:sp>
        <p:nvSpPr>
          <p:cNvPr id="31753" name="Text Box 9"/>
          <p:cNvSpPr txBox="1"/>
          <p:nvPr/>
        </p:nvSpPr>
        <p:spPr>
          <a:xfrm>
            <a:off x="5505450" y="2149475"/>
            <a:ext cx="1581150" cy="506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字节，</a:t>
            </a:r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8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Byte</a:t>
            </a:r>
          </a:p>
        </p:txBody>
      </p:sp>
      <p:sp>
        <p:nvSpPr>
          <p:cNvPr id="31754" name="Text Box 10"/>
          <p:cNvSpPr txBox="1"/>
          <p:nvPr/>
        </p:nvSpPr>
        <p:spPr>
          <a:xfrm>
            <a:off x="6797675" y="2160588"/>
            <a:ext cx="1581150" cy="5064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字，</a:t>
            </a:r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16</a:t>
            </a:r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sz="1800" b="0" dirty="0">
                <a:solidFill>
                  <a:schemeClr val="tx1"/>
                </a:solidFill>
                <a:latin typeface="Arial" panose="020B0604020202020204" pitchFamily="34" charset="0"/>
              </a:rPr>
              <a:t>Word</a:t>
            </a:r>
          </a:p>
        </p:txBody>
      </p:sp>
      <p:sp>
        <p:nvSpPr>
          <p:cNvPr id="565259" name="Rectangle 11"/>
          <p:cNvSpPr/>
          <p:nvPr/>
        </p:nvSpPr>
        <p:spPr>
          <a:xfrm>
            <a:off x="576263" y="546100"/>
            <a:ext cx="7319962" cy="31432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符号的含意：</a:t>
            </a: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MEM/DATA16/DATA8/REG/SREG/DISP/PORT/COUNT</a:t>
            </a:r>
          </a:p>
        </p:txBody>
      </p:sp>
      <p:sp>
        <p:nvSpPr>
          <p:cNvPr id="565260" name="Rectangle 12"/>
          <p:cNvSpPr/>
          <p:nvPr/>
        </p:nvSpPr>
        <p:spPr>
          <a:xfrm>
            <a:off x="576263" y="3022600"/>
            <a:ext cx="7802562" cy="406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i="1" u="sng" dirty="0">
                <a:solidFill>
                  <a:srgbClr val="CC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注意：</a:t>
            </a:r>
          </a:p>
          <a:p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源和目的操作数不能同时为存储器；</a:t>
            </a:r>
          </a:p>
          <a:p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  </a:t>
            </a:r>
            <a:r>
              <a:rPr lang="zh-CN" altLang="en-US" sz="1800" dirty="0">
                <a:solidFill>
                  <a:schemeClr val="tx2"/>
                </a:solidFill>
                <a:latin typeface="Arial" panose="020B0604020202020204" pitchFamily="34" charset="0"/>
              </a:rPr>
              <a:t>如：</a:t>
            </a:r>
            <a:r>
              <a:rPr lang="zh-CN" altLang="en-US" sz="1800" b="0" dirty="0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MOV  [SI],[DI]                                   </a:t>
            </a:r>
          </a:p>
          <a:p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            MOV  [2345H],[1000H]</a:t>
            </a:r>
          </a:p>
          <a:p>
            <a:r>
              <a:rPr lang="en-US" altLang="zh-CN" sz="1800" dirty="0">
                <a:latin typeface="Arial" panose="020B0604020202020204" pitchFamily="34" charset="0"/>
              </a:rPr>
              <a:t>(NEW)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源和目的操作数不能同时为段寄存器；</a:t>
            </a:r>
          </a:p>
          <a:p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  </a:t>
            </a:r>
            <a:r>
              <a:rPr lang="zh-CN" altLang="en-US" sz="1800" dirty="0">
                <a:solidFill>
                  <a:schemeClr val="tx2"/>
                </a:solidFill>
                <a:latin typeface="Arial" panose="020B0604020202020204" pitchFamily="34" charset="0"/>
              </a:rPr>
              <a:t>如：</a:t>
            </a:r>
            <a:r>
              <a:rPr lang="zh-CN" altLang="en-US" sz="1800" b="0" dirty="0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MOV  DS,SS</a:t>
            </a:r>
          </a:p>
          <a:p>
            <a:r>
              <a:rPr lang="en-US" altLang="zh-CN" sz="1800" dirty="0">
                <a:latin typeface="Arial" panose="020B0604020202020204" pitchFamily="34" charset="0"/>
              </a:rPr>
              <a:t>(NEW)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不能直接对段寄存器进行赋值，而必须通过通用寄存器作中介；</a:t>
            </a:r>
          </a:p>
          <a:p>
            <a:r>
              <a:rPr lang="zh-CN" altLang="en-US" sz="1800" b="0" dirty="0">
                <a:solidFill>
                  <a:schemeClr val="tx1"/>
                </a:solidFill>
                <a:latin typeface="Arial" panose="020B0604020202020204" pitchFamily="34" charset="0"/>
              </a:rPr>
              <a:t>   </a:t>
            </a:r>
            <a:r>
              <a:rPr lang="zh-CN" altLang="en-US" sz="1800" dirty="0">
                <a:solidFill>
                  <a:schemeClr val="tx2"/>
                </a:solidFill>
                <a:latin typeface="Arial" panose="020B0604020202020204" pitchFamily="34" charset="0"/>
              </a:rPr>
              <a:t>如： </a:t>
            </a:r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MOV  DS,2000H</a:t>
            </a:r>
          </a:p>
          <a:p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不能对段寄存器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CS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进行赋值；</a:t>
            </a:r>
          </a:p>
          <a:p>
            <a:r>
              <a:rPr lang="zh-CN" altLang="en-US" sz="1800" dirty="0">
                <a:solidFill>
                  <a:schemeClr val="tx2"/>
                </a:solidFill>
                <a:latin typeface="Arial" panose="020B0604020202020204" pitchFamily="34" charset="0"/>
              </a:rPr>
              <a:t>   如： </a:t>
            </a:r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MOV  CS,AX</a:t>
            </a:r>
          </a:p>
          <a:p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双操作数数据类型必须一致</a:t>
            </a:r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altLang="zh-CN" sz="18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endParaRPr lang="en-US" altLang="zh-CN" sz="18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endParaRPr lang="en-US" altLang="zh-CN" sz="1800" dirty="0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65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5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5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5259" grpId="0"/>
      <p:bldP spid="56526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Rot="1"/>
          </p:cNvSpPr>
          <p:nvPr>
            <p:ph sz="half" idx="1"/>
          </p:nvPr>
        </p:nvSpPr>
        <p:spPr>
          <a:xfrm>
            <a:off x="152400" y="514350"/>
            <a:ext cx="8991600" cy="195262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SzPct val="70000"/>
              <a:buFont typeface="Wingdings" panose="05000000000000000000" pitchFamily="2" charset="2"/>
              <a:buNone/>
            </a:pPr>
            <a:r>
              <a:rPr lang="en-US" altLang="zh-CN" b="1" dirty="0">
                <a:latin typeface="宋体" panose="02010600030101010101" pitchFamily="2" charset="-122"/>
                <a:ea typeface="+mn-ea"/>
                <a:cs typeface="+mn-cs"/>
              </a:rPr>
              <a:t> </a:t>
            </a:r>
            <a:r>
              <a:rPr lang="zh-CN" altLang="en-US" b="1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rPr>
              <a:t>【例</a:t>
            </a:r>
            <a:r>
              <a:rPr lang="en-US" altLang="zh-CN" b="1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rPr>
              <a:t>1</a:t>
            </a:r>
            <a:r>
              <a:rPr lang="zh-CN" altLang="en-US" b="1" dirty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rPr>
              <a:t>】</a:t>
            </a:r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要想完成把</a:t>
            </a:r>
            <a:r>
              <a:rPr lang="en-US" altLang="zh-CN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[2000H]</a:t>
            </a:r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的内容送到</a:t>
            </a:r>
            <a:r>
              <a:rPr lang="en-US" altLang="zh-CN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[1000H]</a:t>
            </a:r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中，用</a:t>
            </a:r>
          </a:p>
          <a:p>
            <a:pPr eaLnBrk="1" hangingPunct="1">
              <a:buSzPct val="70000"/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    指令下面指令是否正确？如果不正确，应用什么方法？</a:t>
            </a:r>
          </a:p>
          <a:p>
            <a:pPr eaLnBrk="1" hangingPunct="1">
              <a:buSzPct val="70000"/>
              <a:buFont typeface="Wingdings" panose="05000000000000000000" pitchFamily="2" charset="2"/>
              <a:buNone/>
            </a:pPr>
            <a:r>
              <a:rPr lang="en-US" altLang="zh-CN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               MOV  [1000H],[2000H]</a:t>
            </a:r>
            <a:endParaRPr lang="en-US" altLang="zh-CN" b="1" dirty="0">
              <a:solidFill>
                <a:srgbClr val="FF0000"/>
              </a:solidFill>
              <a:latin typeface="华文行楷" panose="02010800040101010101" pitchFamily="2" charset="-122"/>
              <a:ea typeface="华文行楷" panose="02010800040101010101" pitchFamily="2" charset="-122"/>
              <a:cs typeface="+mn-cs"/>
            </a:endParaRPr>
          </a:p>
        </p:txBody>
      </p:sp>
      <p:sp>
        <p:nvSpPr>
          <p:cNvPr id="568323" name="Rectangle 3"/>
          <p:cNvSpPr>
            <a:spLocks noGrp="1" noRot="1"/>
          </p:cNvSpPr>
          <p:nvPr>
            <p:ph sz="half" idx="2"/>
          </p:nvPr>
        </p:nvSpPr>
        <p:spPr>
          <a:xfrm>
            <a:off x="363538" y="2466975"/>
            <a:ext cx="8482012" cy="437832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SzPct val="70000"/>
              <a:buFont typeface="Wingdings" panose="05000000000000000000" pitchFamily="2" charset="2"/>
              <a:buNone/>
            </a:pPr>
            <a:r>
              <a:rPr lang="zh-CN" altLang="en-US" b="1" dirty="0">
                <a:latin typeface="宋体" panose="02010600030101010101" pitchFamily="2" charset="-122"/>
                <a:ea typeface="+mn-ea"/>
                <a:cs typeface="+mn-cs"/>
              </a:rPr>
              <a:t>答</a:t>
            </a:r>
            <a:r>
              <a:rPr lang="en-US" altLang="zh-CN" b="1" dirty="0">
                <a:latin typeface="宋体" panose="02010600030101010101" pitchFamily="2" charset="-122"/>
                <a:ea typeface="+mn-ea"/>
                <a:cs typeface="+mn-cs"/>
              </a:rPr>
              <a:t>:MOV  [1000H],[2000H]</a:t>
            </a:r>
            <a:r>
              <a:rPr lang="zh-CN" altLang="en-US" b="1" dirty="0">
                <a:latin typeface="宋体" panose="02010600030101010101" pitchFamily="2" charset="-122"/>
                <a:ea typeface="+mn-ea"/>
                <a:cs typeface="+mn-cs"/>
              </a:rPr>
              <a:t>不正确</a:t>
            </a:r>
            <a:endParaRPr lang="en-US" altLang="zh-CN" b="1" dirty="0">
              <a:latin typeface="宋体" panose="02010600030101010101" pitchFamily="2" charset="-122"/>
              <a:ea typeface="+mn-ea"/>
              <a:cs typeface="+mn-cs"/>
            </a:endParaRPr>
          </a:p>
          <a:p>
            <a:pPr eaLnBrk="1" hangingPunct="1">
              <a:buSzPct val="70000"/>
              <a:buFont typeface="Wingdings" panose="05000000000000000000" pitchFamily="2" charset="2"/>
              <a:buNone/>
            </a:pPr>
            <a:r>
              <a:rPr lang="en-US" altLang="zh-CN" b="1" dirty="0">
                <a:latin typeface="宋体" panose="02010600030101010101" pitchFamily="2" charset="-122"/>
                <a:ea typeface="+mn-ea"/>
                <a:cs typeface="+mn-cs"/>
              </a:rPr>
              <a:t>  </a:t>
            </a:r>
            <a:r>
              <a:rPr lang="zh-CN" altLang="en-US" b="1" dirty="0">
                <a:latin typeface="宋体" panose="02010600030101010101" pitchFamily="2" charset="-122"/>
                <a:ea typeface="+mn-ea"/>
                <a:cs typeface="+mn-cs"/>
              </a:rPr>
              <a:t>因为</a:t>
            </a:r>
            <a:r>
              <a:rPr lang="en-US" altLang="zh-CN" b="1" dirty="0">
                <a:latin typeface="宋体" panose="02010600030101010101" pitchFamily="2" charset="-122"/>
                <a:ea typeface="+mn-ea"/>
                <a:cs typeface="+mn-cs"/>
              </a:rPr>
              <a:t>MOV</a:t>
            </a:r>
            <a:r>
              <a:rPr lang="zh-CN" altLang="en-US" b="1" dirty="0">
                <a:latin typeface="宋体" panose="02010600030101010101" pitchFamily="2" charset="-122"/>
                <a:ea typeface="+mn-ea"/>
                <a:cs typeface="+mn-cs"/>
              </a:rPr>
              <a:t>指令中的两个操作数不能同时为存储单元。</a:t>
            </a:r>
          </a:p>
          <a:p>
            <a:pPr eaLnBrk="1" hangingPunct="1">
              <a:buSzPct val="70000"/>
              <a:buFont typeface="Wingdings" panose="05000000000000000000" pitchFamily="2" charset="2"/>
              <a:buNone/>
            </a:pPr>
            <a:r>
              <a:rPr lang="zh-CN" altLang="en-US" b="1" dirty="0">
                <a:latin typeface="宋体" panose="02010600030101010101" pitchFamily="2" charset="-122"/>
                <a:ea typeface="+mn-ea"/>
                <a:cs typeface="+mn-cs"/>
              </a:rPr>
              <a:t> </a:t>
            </a:r>
            <a:r>
              <a:rPr lang="zh-CN" altLang="en-US" sz="2400" b="1" i="1" dirty="0">
                <a:solidFill>
                  <a:srgbClr val="FF0000"/>
                </a:solidFill>
                <a:latin typeface="宋体" panose="02010600030101010101" pitchFamily="2" charset="-122"/>
                <a:ea typeface="+mn-ea"/>
                <a:cs typeface="+mn-cs"/>
              </a:rPr>
              <a:t>可以改为：</a:t>
            </a:r>
          </a:p>
          <a:p>
            <a:pPr eaLnBrk="1" hangingPunct="1">
              <a:buSzPct val="70000"/>
              <a:buFont typeface="Wingdings" panose="05000000000000000000" pitchFamily="2" charset="2"/>
              <a:buNone/>
            </a:pPr>
            <a:r>
              <a:rPr lang="zh-CN" altLang="en-US" b="1" dirty="0">
                <a:latin typeface="宋体" panose="02010600030101010101" pitchFamily="2" charset="-122"/>
                <a:ea typeface="+mn-ea"/>
                <a:cs typeface="+mn-cs"/>
              </a:rPr>
              <a:t>  </a:t>
            </a:r>
            <a:r>
              <a:rPr lang="en-US" altLang="zh-CN" b="1" dirty="0">
                <a:latin typeface="宋体" panose="02010600030101010101" pitchFamily="2" charset="-122"/>
                <a:ea typeface="+mn-ea"/>
                <a:cs typeface="+mn-cs"/>
              </a:rPr>
              <a:t>MOV  AX,[2000H]</a:t>
            </a:r>
          </a:p>
          <a:p>
            <a:pPr eaLnBrk="1" hangingPunct="1">
              <a:buSzPct val="70000"/>
              <a:buFont typeface="Wingdings" panose="05000000000000000000" pitchFamily="2" charset="2"/>
              <a:buNone/>
            </a:pPr>
            <a:r>
              <a:rPr lang="en-US" altLang="zh-CN" b="1" dirty="0">
                <a:latin typeface="宋体" panose="02010600030101010101" pitchFamily="2" charset="-122"/>
                <a:ea typeface="+mn-ea"/>
                <a:cs typeface="+mn-cs"/>
              </a:rPr>
              <a:t>  MOV  [1000H],AX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8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8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68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68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8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8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68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68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68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68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832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346" name="Rectangle 2"/>
          <p:cNvSpPr>
            <a:spLocks noGrp="1" noRot="1"/>
          </p:cNvSpPr>
          <p:nvPr>
            <p:ph idx="1"/>
          </p:nvPr>
        </p:nvSpPr>
        <p:spPr>
          <a:xfrm>
            <a:off x="304800" y="682625"/>
            <a:ext cx="8839200" cy="518477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【例</a:t>
            </a:r>
            <a:r>
              <a:rPr lang="en-US" altLang="zh-CN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】指令</a:t>
            </a:r>
            <a:r>
              <a:rPr lang="en-US" altLang="zh-CN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MOV DX,3000H </a:t>
            </a:r>
            <a:r>
              <a:rPr lang="zh-CN" altLang="en-US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和 </a:t>
            </a:r>
            <a:r>
              <a:rPr lang="en-US" altLang="zh-CN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MOV DX,[3000H]</a:t>
            </a:r>
            <a:r>
              <a:rPr lang="zh-CN" altLang="en-US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的区别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</a:rPr>
              <a:t>区别有三个：</a:t>
            </a:r>
          </a:p>
          <a:p>
            <a:pPr eaLnBrk="1" hangingPunct="1"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）源操作数寻址方式不同 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MOV  DX,3000H</a:t>
            </a:r>
            <a:r>
              <a:rPr lang="zh-CN" altLang="en-US" sz="2400" b="1" dirty="0">
                <a:latin typeface="宋体" panose="02010600030101010101" pitchFamily="2" charset="-122"/>
              </a:rPr>
              <a:t>对源操作数是立即寻址；</a:t>
            </a:r>
          </a:p>
          <a:p>
            <a:pPr eaLnBrk="1" hangingPunct="1"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</a:t>
            </a:r>
            <a:r>
              <a:rPr lang="en-US" altLang="zh-CN" sz="2400" b="1" dirty="0">
                <a:latin typeface="宋体" panose="02010600030101010101" pitchFamily="2" charset="-122"/>
              </a:rPr>
              <a:t>MOV  DX,[3000H]</a:t>
            </a:r>
            <a:r>
              <a:rPr lang="zh-CN" altLang="en-US" sz="2400" b="1" dirty="0">
                <a:latin typeface="宋体" panose="02010600030101010101" pitchFamily="2" charset="-122"/>
              </a:rPr>
              <a:t>对源操作数是直接寻址；</a:t>
            </a:r>
          </a:p>
          <a:p>
            <a:pPr eaLnBrk="1" hangingPunct="1"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2</a:t>
            </a:r>
            <a:r>
              <a:rPr lang="zh-CN" altLang="en-US" sz="2400" b="1" dirty="0">
                <a:latin typeface="宋体" panose="02010600030101010101" pitchFamily="2" charset="-122"/>
              </a:rPr>
              <a:t>） 执行结果不同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MOV  DX,3000H</a:t>
            </a:r>
            <a:r>
              <a:rPr lang="zh-CN" altLang="en-US" sz="2400" b="1" dirty="0">
                <a:latin typeface="宋体" panose="02010600030101010101" pitchFamily="2" charset="-122"/>
              </a:rPr>
              <a:t>执行后，</a:t>
            </a:r>
            <a:r>
              <a:rPr lang="en-US" altLang="zh-CN" sz="2400" b="1" dirty="0">
                <a:latin typeface="宋体" panose="02010600030101010101" pitchFamily="2" charset="-122"/>
              </a:rPr>
              <a:t>DX</a:t>
            </a:r>
            <a:r>
              <a:rPr lang="zh-CN" altLang="en-US" sz="2400" b="1" dirty="0">
                <a:latin typeface="宋体" panose="02010600030101010101" pitchFamily="2" charset="-122"/>
              </a:rPr>
              <a:t>的值为</a:t>
            </a:r>
            <a:r>
              <a:rPr lang="en-US" altLang="zh-CN" sz="2400" b="1" dirty="0">
                <a:latin typeface="宋体" panose="02010600030101010101" pitchFamily="2" charset="-122"/>
              </a:rPr>
              <a:t>3000H</a:t>
            </a:r>
            <a:r>
              <a:rPr lang="zh-CN" altLang="en-US" sz="2400" b="1" dirty="0">
                <a:latin typeface="宋体" panose="02010600030101010101" pitchFamily="2" charset="-122"/>
              </a:rPr>
              <a:t>；</a:t>
            </a:r>
          </a:p>
          <a:p>
            <a:pPr eaLnBrk="1" hangingPunct="1"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</a:t>
            </a:r>
            <a:r>
              <a:rPr lang="en-US" altLang="zh-CN" sz="2400" b="1" dirty="0">
                <a:latin typeface="宋体" panose="02010600030101010101" pitchFamily="2" charset="-122"/>
              </a:rPr>
              <a:t>MOV  DX,[3000H]</a:t>
            </a:r>
            <a:r>
              <a:rPr lang="zh-CN" altLang="en-US" sz="2400" b="1" dirty="0">
                <a:latin typeface="宋体" panose="02010600030101010101" pitchFamily="2" charset="-122"/>
              </a:rPr>
              <a:t>执行后，</a:t>
            </a:r>
            <a:r>
              <a:rPr lang="en-US" altLang="zh-CN" sz="2400" b="1" dirty="0">
                <a:latin typeface="宋体" panose="02010600030101010101" pitchFamily="2" charset="-122"/>
              </a:rPr>
              <a:t>DX</a:t>
            </a:r>
            <a:r>
              <a:rPr lang="zh-CN" altLang="en-US" sz="2400" b="1" dirty="0">
                <a:latin typeface="宋体" panose="02010600030101010101" pitchFamily="2" charset="-122"/>
              </a:rPr>
              <a:t>的值为</a:t>
            </a:r>
            <a:r>
              <a:rPr lang="en-US" altLang="zh-CN" sz="2400" b="1" dirty="0">
                <a:latin typeface="宋体" panose="02010600030101010101" pitchFamily="2" charset="-122"/>
              </a:rPr>
              <a:t>DS</a:t>
            </a:r>
            <a:r>
              <a:rPr lang="zh-CN" altLang="en-US" sz="2400" b="1" dirty="0">
                <a:latin typeface="宋体" panose="02010600030101010101" pitchFamily="2" charset="-122"/>
              </a:rPr>
              <a:t>：</a:t>
            </a:r>
            <a:r>
              <a:rPr lang="en-US" altLang="zh-CN" sz="2400" b="1" dirty="0">
                <a:latin typeface="宋体" panose="02010600030101010101" pitchFamily="2" charset="-122"/>
              </a:rPr>
              <a:t>3000H</a:t>
            </a:r>
            <a:r>
              <a:rPr lang="zh-CN" altLang="en-US" sz="2400" b="1" dirty="0">
                <a:latin typeface="宋体" panose="02010600030101010101" pitchFamily="2" charset="-122"/>
              </a:rPr>
              <a:t>和</a:t>
            </a:r>
          </a:p>
          <a:p>
            <a:pPr eaLnBrk="1" hangingPunct="1"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</a:t>
            </a:r>
            <a:r>
              <a:rPr lang="en-US" altLang="zh-CN" sz="2400" b="1" dirty="0">
                <a:latin typeface="宋体" panose="02010600030101010101" pitchFamily="2" charset="-122"/>
              </a:rPr>
              <a:t>DS</a:t>
            </a:r>
            <a:r>
              <a:rPr lang="zh-CN" altLang="en-US" sz="2400" b="1" dirty="0">
                <a:latin typeface="宋体" panose="02010600030101010101" pitchFamily="2" charset="-122"/>
              </a:rPr>
              <a:t>：</a:t>
            </a:r>
            <a:r>
              <a:rPr lang="en-US" altLang="zh-CN" sz="2400" b="1" dirty="0">
                <a:latin typeface="宋体" panose="02010600030101010101" pitchFamily="2" charset="-122"/>
              </a:rPr>
              <a:t>3001H</a:t>
            </a:r>
            <a:r>
              <a:rPr lang="zh-CN" altLang="en-US" sz="2400" b="1" dirty="0">
                <a:latin typeface="宋体" panose="02010600030101010101" pitchFamily="2" charset="-122"/>
              </a:rPr>
              <a:t>存储单元里存放的内容。</a:t>
            </a:r>
          </a:p>
          <a:p>
            <a:pPr eaLnBrk="1" hangingPunct="1"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3</a:t>
            </a:r>
            <a:r>
              <a:rPr lang="zh-CN" altLang="en-US" sz="2400" b="1" dirty="0">
                <a:latin typeface="宋体" panose="02010600030101010101" pitchFamily="2" charset="-122"/>
              </a:rPr>
              <a:t>）两者的机器代码不同，执行速度不同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前者执行速度快，后者执行速度慢。</a:t>
            </a:r>
          </a:p>
          <a:p>
            <a:pPr eaLnBrk="1" hangingPunct="1">
              <a:buNone/>
            </a:pPr>
            <a:endParaRPr lang="zh-CN" altLang="en-US" sz="2800" b="1" dirty="0">
              <a:latin typeface="宋体" panose="02010600030101010101" pitchFamily="2" charset="-122"/>
            </a:endParaRPr>
          </a:p>
          <a:p>
            <a:pPr eaLnBrk="1" hangingPunct="1"/>
            <a:endParaRPr lang="en-US" altLang="zh-CN" sz="2800" b="1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69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69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569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569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569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569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569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5693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5693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5693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5693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9346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370" name="Rectangle 2"/>
          <p:cNvSpPr>
            <a:spLocks noGrp="1" noRot="1"/>
          </p:cNvSpPr>
          <p:nvPr>
            <p:ph idx="1"/>
          </p:nvPr>
        </p:nvSpPr>
        <p:spPr>
          <a:xfrm>
            <a:off x="603250" y="663575"/>
            <a:ext cx="8540750" cy="180022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zh-CN" sz="3600" b="1" dirty="0">
                <a:latin typeface="宋体" panose="02010600030101010101" pitchFamily="2" charset="-122"/>
              </a:rPr>
              <a:t>2</a:t>
            </a:r>
            <a:r>
              <a:rPr lang="zh-CN" altLang="en-US" sz="3600" b="1" dirty="0">
                <a:latin typeface="宋体" panose="02010600030101010101" pitchFamily="2" charset="-122"/>
              </a:rPr>
              <a:t>、</a:t>
            </a:r>
            <a:r>
              <a:rPr lang="en-US" altLang="zh-CN" sz="3600" b="1" dirty="0">
                <a:latin typeface="宋体" panose="02010600030101010101" pitchFamily="2" charset="-122"/>
              </a:rPr>
              <a:t>PUSH</a:t>
            </a:r>
            <a:r>
              <a:rPr lang="zh-CN" altLang="en-US" sz="3600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1800" dirty="0">
                <a:latin typeface="宋体" panose="02010600030101010101" pitchFamily="2" charset="-122"/>
              </a:rPr>
              <a:t>    </a:t>
            </a:r>
            <a:r>
              <a:rPr lang="zh-CN" altLang="en-US" sz="2000" b="1" dirty="0">
                <a:latin typeface="宋体" panose="02010600030101010101" pitchFamily="2" charset="-122"/>
              </a:rPr>
              <a:t>格式： </a:t>
            </a:r>
            <a:r>
              <a:rPr lang="en-US" altLang="zh-CN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PUSH  src          </a:t>
            </a:r>
            <a:r>
              <a:rPr lang="zh-CN" altLang="en-US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；        </a:t>
            </a:r>
            <a:r>
              <a:rPr lang="zh-CN" altLang="en-US" sz="2000" b="1" dirty="0">
                <a:latin typeface="宋体" panose="02010600030101010101" pitchFamily="2" charset="-122"/>
              </a:rPr>
              <a:t>（</a:t>
            </a:r>
            <a:r>
              <a:rPr lang="en-US" altLang="zh-CN" sz="2000" b="1" dirty="0">
                <a:latin typeface="宋体" panose="02010600030101010101" pitchFamily="2" charset="-122"/>
              </a:rPr>
              <a:t>W</a:t>
            </a:r>
            <a:r>
              <a:rPr lang="zh-CN" altLang="en-US" sz="2000" b="1" dirty="0">
                <a:latin typeface="宋体" panose="02010600030101010101" pitchFamily="2" charset="-122"/>
              </a:rPr>
              <a:t>）   </a:t>
            </a:r>
            <a:r>
              <a:rPr lang="en-US" altLang="zh-CN" sz="2000" b="1" dirty="0">
                <a:latin typeface="宋体" panose="02010600030101010101" pitchFamily="2" charset="-122"/>
              </a:rPr>
              <a:t>REG/MEM/SREG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    </a:t>
            </a:r>
            <a:r>
              <a:rPr lang="zh-CN" altLang="en-US" sz="2000" b="1" dirty="0">
                <a:latin typeface="宋体" panose="02010600030101010101" pitchFamily="2" charset="-122"/>
              </a:rPr>
              <a:t>功能： </a:t>
            </a:r>
            <a:r>
              <a:rPr lang="en-US" altLang="zh-CN" sz="2000" b="1" dirty="0">
                <a:latin typeface="宋体" panose="02010600030101010101" pitchFamily="2" charset="-122"/>
              </a:rPr>
              <a:t>SP←SP-2</a:t>
            </a:r>
            <a:r>
              <a:rPr lang="zh-CN" altLang="en-US" sz="2000" b="1" dirty="0">
                <a:latin typeface="宋体" panose="02010600030101010101" pitchFamily="2" charset="-122"/>
              </a:rPr>
              <a:t>；</a:t>
            </a:r>
            <a:r>
              <a:rPr lang="en-US" altLang="zh-CN" sz="2000" b="1" dirty="0">
                <a:latin typeface="宋体" panose="02010600030101010101" pitchFamily="2" charset="-122"/>
              </a:rPr>
              <a:t>(SP+1_SP) ← src 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000" b="1" dirty="0">
                <a:latin typeface="宋体" panose="02010600030101010101" pitchFamily="2" charset="-122"/>
              </a:rPr>
              <a:t>           </a:t>
            </a:r>
            <a:r>
              <a:rPr lang="zh-CN" altLang="en-US" sz="2000" b="1" dirty="0">
                <a:latin typeface="宋体" panose="02010600030101010101" pitchFamily="2" charset="-122"/>
              </a:rPr>
              <a:t>（先修改地址</a:t>
            </a:r>
            <a:r>
              <a:rPr lang="en-US" altLang="zh-CN" sz="2000" b="1" dirty="0">
                <a:latin typeface="宋体" panose="02010600030101010101" pitchFamily="2" charset="-122"/>
              </a:rPr>
              <a:t>—</a:t>
            </a:r>
            <a:r>
              <a:rPr lang="zh-CN" altLang="en-US" sz="2000" b="1" dirty="0">
                <a:latin typeface="宋体" panose="02010600030101010101" pitchFamily="2" charset="-122"/>
              </a:rPr>
              <a:t>地址减</a:t>
            </a:r>
            <a:r>
              <a:rPr lang="en-US" altLang="zh-CN" sz="2000" b="1" dirty="0">
                <a:latin typeface="宋体" panose="02010600030101010101" pitchFamily="2" charset="-122"/>
              </a:rPr>
              <a:t>2</a:t>
            </a:r>
            <a:r>
              <a:rPr lang="zh-CN" altLang="en-US" sz="2000" b="1" dirty="0">
                <a:latin typeface="宋体" panose="02010600030101010101" pitchFamily="2" charset="-122"/>
              </a:rPr>
              <a:t>，后送数入栈）</a:t>
            </a:r>
            <a:endParaRPr lang="en-US" altLang="zh-CN" sz="20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</a:t>
            </a:r>
            <a:r>
              <a:rPr lang="en-US" altLang="zh-CN" sz="2000" b="1" dirty="0">
                <a:latin typeface="宋体" panose="02010600030101010101" pitchFamily="2" charset="-122"/>
              </a:rPr>
              <a:t>   </a:t>
            </a: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2000" b="1" dirty="0">
              <a:latin typeface="宋体" panose="02010600030101010101" pitchFamily="2" charset="-122"/>
            </a:endParaRPr>
          </a:p>
        </p:txBody>
      </p:sp>
      <p:sp>
        <p:nvSpPr>
          <p:cNvPr id="570371" name="Rectangle 3"/>
          <p:cNvSpPr/>
          <p:nvPr/>
        </p:nvSpPr>
        <p:spPr>
          <a:xfrm>
            <a:off x="520700" y="4100513"/>
            <a:ext cx="7543800" cy="21971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CC3300"/>
                </a:solidFill>
                <a:latin typeface="Arial" panose="020B0604020202020204" pitchFamily="34" charset="0"/>
              </a:rPr>
              <a:t>备注：堆栈的概念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 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1. 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堆栈是一块特殊的内存区域，遵循</a:t>
            </a:r>
            <a:r>
              <a:rPr lang="zh-CN" altLang="en-US" sz="1800" u="sng" dirty="0">
                <a:latin typeface="Arial" panose="020B0604020202020204" pitchFamily="34" charset="0"/>
              </a:rPr>
              <a:t>“先进后出”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的操作原则，期栈顶的生长方向是“</a:t>
            </a:r>
            <a:r>
              <a:rPr lang="zh-CN" altLang="en-US" sz="1800" u="sng" dirty="0">
                <a:latin typeface="Arial" panose="020B0604020202020204" pitchFamily="34" charset="0"/>
              </a:rPr>
              <a:t>向上生长（小地址方向）”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。它的段基值放在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SS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段寄存器里，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SP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堆栈指针指向堆栈的栈顶；</a:t>
            </a:r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     2. 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堆栈操作有入栈和出栈，操作的对象是堆栈指针所指的内存单元的数据。</a:t>
            </a:r>
          </a:p>
        </p:txBody>
      </p:sp>
      <p:sp>
        <p:nvSpPr>
          <p:cNvPr id="570372" name="Rectangle 4"/>
          <p:cNvSpPr/>
          <p:nvPr/>
        </p:nvSpPr>
        <p:spPr>
          <a:xfrm>
            <a:off x="1079500" y="2298700"/>
            <a:ext cx="6489700" cy="17430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例：将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16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位通用寄存器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CX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的内容压入堆栈，已知 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   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SS=0200H,SP=0008H,CX=12FAH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。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   执行 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PUSH  CX 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后堆栈变化情况？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解：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SP=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？</a:t>
            </a:r>
            <a:endParaRPr lang="zh-CN" altLang="en-US" sz="1800" dirty="0">
              <a:solidFill>
                <a:srgbClr val="CC3300"/>
              </a:solidFill>
              <a:latin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   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(02006H)=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？                 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(02007H)=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？</a:t>
            </a:r>
            <a:endParaRPr lang="zh-CN" altLang="en-US" sz="1800" dirty="0">
              <a:solidFill>
                <a:srgbClr val="CC3300"/>
              </a:solidFill>
              <a:latin typeface="Arial" panose="020B0604020202020204" pitchFamily="34" charset="0"/>
            </a:endParaRPr>
          </a:p>
        </p:txBody>
      </p:sp>
      <p:sp>
        <p:nvSpPr>
          <p:cNvPr id="570373" name="Text Box 5"/>
          <p:cNvSpPr txBox="1"/>
          <p:nvPr/>
        </p:nvSpPr>
        <p:spPr>
          <a:xfrm>
            <a:off x="2317750" y="3316288"/>
            <a:ext cx="1320800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0006H</a:t>
            </a:r>
          </a:p>
        </p:txBody>
      </p:sp>
      <p:sp>
        <p:nvSpPr>
          <p:cNvPr id="570374" name="Rectangle 6"/>
          <p:cNvSpPr/>
          <p:nvPr/>
        </p:nvSpPr>
        <p:spPr>
          <a:xfrm>
            <a:off x="2857500" y="3675063"/>
            <a:ext cx="78105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0FAH</a:t>
            </a:r>
          </a:p>
        </p:txBody>
      </p:sp>
      <p:sp>
        <p:nvSpPr>
          <p:cNvPr id="570375" name="Rectangle 7"/>
          <p:cNvSpPr/>
          <p:nvPr/>
        </p:nvSpPr>
        <p:spPr>
          <a:xfrm>
            <a:off x="5175250" y="3683000"/>
            <a:ext cx="6032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12H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0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0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703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703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70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70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70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70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70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70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7" dur="500"/>
                                        <p:tgtEl>
                                          <p:spTgt spid="570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70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70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70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3" dur="500"/>
                                        <p:tgtEl>
                                          <p:spTgt spid="570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8" dur="500"/>
                                        <p:tgtEl>
                                          <p:spTgt spid="570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0370" grpId="0" build="p"/>
      <p:bldP spid="570371" grpId="0"/>
      <p:bldP spid="570372" grpId="0"/>
      <p:bldP spid="570373" grpId="0"/>
      <p:bldP spid="570374" grpId="0"/>
      <p:bldP spid="57037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Rot="1" noChangeArrowheads="1"/>
          </p:cNvSpPr>
          <p:nvPr>
            <p:ph idx="1"/>
          </p:nvPr>
        </p:nvSpPr>
        <p:spPr>
          <a:xfrm>
            <a:off x="0" y="476250"/>
            <a:ext cx="9144000" cy="638175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6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                    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3.1   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寻址方式</a:t>
            </a:r>
            <a:endParaRPr kumimoji="1" lang="en-US" altLang="zh-CN" sz="2800" b="1" i="0" u="sng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1" lang="zh-CN" altLang="en-US" sz="2800" b="1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指令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：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指示计算机执行某种操作的命令</a:t>
            </a:r>
            <a:endParaRPr kumimoji="1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kumimoji="1" lang="zh-CN" altLang="en-US" sz="2800" b="1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寻址方式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：指令中操作数的表示方式。</a:t>
            </a:r>
            <a:endParaRPr kumimoji="1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kumimoji="1" lang="zh-CN" altLang="en-US" sz="2800" b="1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寻址方式分类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：数据寻址方式</a:t>
            </a:r>
            <a:endParaRPr kumimoji="1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                               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程序转移地址寻址方式</a:t>
            </a:r>
            <a:endParaRPr kumimoji="1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1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                                I/O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地址空间寻址方式</a:t>
            </a:r>
          </a:p>
          <a:p>
            <a:pPr marL="742950" marR="0" lvl="1" indent="-28575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" panose="05000000000000000000" pitchFamily="2" charset="2"/>
              <a:buNone/>
              <a:defRPr/>
            </a:pPr>
            <a:r>
              <a:rPr kumimoji="1" lang="zh-CN" altLang="en-US" sz="2800" b="1" i="0" u="sng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指令的格式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</a:p>
          <a:p>
            <a:pPr marL="742950" marR="0" lvl="1" indent="-28575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" panose="05000000000000000000" pitchFamily="2" charset="2"/>
              <a:buChar char="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操作码  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[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目的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操作数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][,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源操作数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]</a:t>
            </a:r>
          </a:p>
          <a:p>
            <a:pPr marL="742950" marR="0" lvl="1" indent="-28575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" panose="05000000000000000000" pitchFamily="2" charset="2"/>
              <a:buChar char="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操作码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—— </a:t>
            </a:r>
            <a:r>
              <a:rPr kumimoji="1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指令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的功能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" panose="05000000000000000000" pitchFamily="2" charset="2"/>
              <a:buChar char=""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操作数 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——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</a:rPr>
              <a:t>执行操作过程所要操作的数，如加运算的两个加数。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4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4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4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4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47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47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47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47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147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47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47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47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47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47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47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147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147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147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147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147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4722" grpId="0" build="p" bldLvl="2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/>
          </p:cNvSpPr>
          <p:nvPr>
            <p:ph idx="1"/>
          </p:nvPr>
        </p:nvSpPr>
        <p:spPr>
          <a:xfrm>
            <a:off x="304800" y="522288"/>
            <a:ext cx="8540750" cy="2779712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None/>
            </a:pPr>
            <a:r>
              <a:rPr lang="en-US" altLang="zh-CN" sz="2800" b="1" dirty="0">
                <a:latin typeface="宋体" panose="02010600030101010101" pitchFamily="2" charset="-122"/>
              </a:rPr>
              <a:t>3</a:t>
            </a:r>
            <a:r>
              <a:rPr lang="zh-CN" altLang="en-US" sz="2800" b="1" dirty="0">
                <a:latin typeface="宋体" panose="02010600030101010101" pitchFamily="2" charset="-122"/>
              </a:rPr>
              <a:t>、</a:t>
            </a:r>
            <a:r>
              <a:rPr lang="en-US" altLang="zh-CN" sz="2800" b="1" dirty="0">
                <a:latin typeface="宋体" panose="02010600030101010101" pitchFamily="2" charset="-122"/>
              </a:rPr>
              <a:t>POP</a:t>
            </a:r>
            <a:r>
              <a:rPr lang="zh-CN" altLang="en-US" sz="2800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</a:t>
            </a:r>
            <a:r>
              <a:rPr lang="zh-CN" altLang="en-US" sz="2000" b="1" dirty="0">
                <a:latin typeface="宋体" panose="02010600030101010101" pitchFamily="2" charset="-122"/>
              </a:rPr>
              <a:t>格式： </a:t>
            </a:r>
            <a:r>
              <a:rPr lang="en-US" altLang="zh-CN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POP  dst             </a:t>
            </a:r>
            <a:r>
              <a:rPr lang="zh-CN" altLang="en-US" sz="2000" b="1" dirty="0">
                <a:latin typeface="宋体" panose="02010600030101010101" pitchFamily="2" charset="-122"/>
              </a:rPr>
              <a:t>（</a:t>
            </a:r>
            <a:r>
              <a:rPr lang="en-US" altLang="zh-CN" sz="2000" b="1" dirty="0">
                <a:latin typeface="宋体" panose="02010600030101010101" pitchFamily="2" charset="-122"/>
              </a:rPr>
              <a:t>W</a:t>
            </a:r>
            <a:r>
              <a:rPr lang="zh-CN" altLang="en-US" sz="2000" b="1" dirty="0">
                <a:latin typeface="宋体" panose="02010600030101010101" pitchFamily="2" charset="-122"/>
              </a:rPr>
              <a:t>）</a:t>
            </a:r>
          </a:p>
          <a:p>
            <a:pPr eaLnBrk="1" hangingPunct="1">
              <a:buNone/>
            </a:pPr>
            <a:r>
              <a:rPr lang="zh-CN" altLang="en-US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    </a:t>
            </a:r>
            <a:r>
              <a:rPr lang="zh-CN" altLang="en-US" sz="2000" b="1" dirty="0">
                <a:latin typeface="宋体" panose="02010600030101010101" pitchFamily="2" charset="-122"/>
              </a:rPr>
              <a:t>功能： </a:t>
            </a:r>
            <a:r>
              <a:rPr lang="en-US" altLang="zh-CN" sz="2000" b="1" dirty="0">
                <a:latin typeface="宋体" panose="02010600030101010101" pitchFamily="2" charset="-122"/>
              </a:rPr>
              <a:t>dst ← (SP+1_SP)</a:t>
            </a:r>
            <a:r>
              <a:rPr lang="zh-CN" altLang="en-US" sz="2000" b="1" dirty="0">
                <a:latin typeface="宋体" panose="02010600030101010101" pitchFamily="2" charset="-122"/>
              </a:rPr>
              <a:t>、</a:t>
            </a:r>
            <a:r>
              <a:rPr lang="en-US" altLang="zh-CN" sz="2000" b="1" dirty="0">
                <a:latin typeface="宋体" panose="02010600030101010101" pitchFamily="2" charset="-122"/>
              </a:rPr>
              <a:t>SP←SP</a:t>
            </a:r>
            <a:r>
              <a:rPr lang="zh-CN" altLang="en-US" sz="2000" b="1" dirty="0">
                <a:latin typeface="宋体" panose="02010600030101010101" pitchFamily="2" charset="-122"/>
              </a:rPr>
              <a:t>＋</a:t>
            </a:r>
            <a:r>
              <a:rPr lang="en-US" altLang="zh-CN" sz="2000" b="1" dirty="0">
                <a:latin typeface="宋体" panose="02010600030101010101" pitchFamily="2" charset="-122"/>
              </a:rPr>
              <a:t>2</a:t>
            </a:r>
          </a:p>
          <a:p>
            <a:pPr eaLnBrk="1" hangingPunct="1">
              <a:buNone/>
            </a:pPr>
            <a:r>
              <a:rPr lang="en-US" altLang="zh-CN" sz="2000" b="1" dirty="0">
                <a:latin typeface="宋体" panose="02010600030101010101" pitchFamily="2" charset="-122"/>
              </a:rPr>
              <a:t>           </a:t>
            </a:r>
            <a:r>
              <a:rPr lang="zh-CN" altLang="en-US" sz="2000" b="1" dirty="0">
                <a:latin typeface="宋体" panose="02010600030101010101" pitchFamily="2" charset="-122"/>
              </a:rPr>
              <a:t>（先出栈，后修改地址</a:t>
            </a:r>
            <a:r>
              <a:rPr lang="en-US" altLang="zh-CN" sz="2000" b="1" dirty="0">
                <a:latin typeface="宋体" panose="02010600030101010101" pitchFamily="2" charset="-122"/>
              </a:rPr>
              <a:t>-</a:t>
            </a:r>
            <a:r>
              <a:rPr lang="zh-CN" altLang="en-US" sz="2000" b="1" dirty="0">
                <a:latin typeface="宋体" panose="02010600030101010101" pitchFamily="2" charset="-122"/>
              </a:rPr>
              <a:t>地址加</a:t>
            </a:r>
            <a:r>
              <a:rPr lang="en-US" altLang="zh-CN" sz="2000" b="1" dirty="0">
                <a:latin typeface="宋体" panose="02010600030101010101" pitchFamily="2" charset="-122"/>
              </a:rPr>
              <a:t>2</a:t>
            </a:r>
            <a:r>
              <a:rPr lang="zh-CN" altLang="en-US" sz="2000" b="1" dirty="0">
                <a:latin typeface="宋体" panose="02010600030101010101" pitchFamily="2" charset="-122"/>
              </a:rPr>
              <a:t>）</a:t>
            </a:r>
            <a:endParaRPr lang="en-US" altLang="zh-CN" sz="2000" b="1" dirty="0">
              <a:latin typeface="宋体" panose="02010600030101010101" pitchFamily="2" charset="-122"/>
            </a:endParaRPr>
          </a:p>
          <a:p>
            <a:pPr eaLnBrk="1" hangingPunct="1">
              <a:buNone/>
            </a:pPr>
            <a:r>
              <a:rPr lang="en-US" altLang="zh-CN" sz="2000" b="1" dirty="0">
                <a:latin typeface="宋体" panose="02010600030101010101" pitchFamily="2" charset="-122"/>
              </a:rPr>
              <a:t>    </a:t>
            </a:r>
            <a:r>
              <a:rPr lang="zh-CN" altLang="en-US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注意： </a:t>
            </a:r>
            <a:r>
              <a:rPr lang="en-US" altLang="zh-CN" sz="2000" b="1" dirty="0">
                <a:latin typeface="宋体" panose="02010600030101010101" pitchFamily="2" charset="-122"/>
              </a:rPr>
              <a:t>dst</a:t>
            </a:r>
            <a:r>
              <a:rPr lang="zh-CN" altLang="en-US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可以是</a:t>
            </a:r>
            <a:r>
              <a:rPr lang="en-US" altLang="zh-CN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MEM/REG/SREG,</a:t>
            </a:r>
            <a:r>
              <a:rPr lang="zh-CN" altLang="en-US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不允许为</a:t>
            </a:r>
            <a:r>
              <a:rPr lang="en-US" altLang="zh-CN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DATA</a:t>
            </a:r>
          </a:p>
          <a:p>
            <a:pPr eaLnBrk="1" hangingPunct="1">
              <a:buNone/>
            </a:pPr>
            <a:r>
              <a:rPr lang="en-US" altLang="zh-CN" sz="2800" dirty="0">
                <a:latin typeface="宋体" panose="02010600030101010101" pitchFamily="2" charset="-122"/>
              </a:rPr>
              <a:t>   </a:t>
            </a:r>
          </a:p>
        </p:txBody>
      </p:sp>
      <p:sp>
        <p:nvSpPr>
          <p:cNvPr id="571395" name="Rectangle 3"/>
          <p:cNvSpPr/>
          <p:nvPr/>
        </p:nvSpPr>
        <p:spPr>
          <a:xfrm>
            <a:off x="825500" y="3302000"/>
            <a:ext cx="6896100" cy="1014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【例】已知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SP=0008H,CX=12FAH,AX=0002H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  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执行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PUSH  CX  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POP  AX</a:t>
            </a:r>
          </a:p>
        </p:txBody>
      </p:sp>
      <p:sp>
        <p:nvSpPr>
          <p:cNvPr id="571396" name="Rectangle 4"/>
          <p:cNvSpPr/>
          <p:nvPr/>
        </p:nvSpPr>
        <p:spPr>
          <a:xfrm>
            <a:off x="889000" y="4283075"/>
            <a:ext cx="4625975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解：执行后，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SP=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0008H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AX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＝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12FAH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1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1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500"/>
                                        <p:tgtEl>
                                          <p:spTgt spid="571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1395" grpId="0"/>
      <p:bldP spid="57139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Rot="1"/>
          </p:cNvSpPr>
          <p:nvPr>
            <p:ph idx="1"/>
          </p:nvPr>
        </p:nvSpPr>
        <p:spPr>
          <a:xfrm>
            <a:off x="304800" y="376238"/>
            <a:ext cx="8540750" cy="3789362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None/>
            </a:pPr>
            <a:r>
              <a:rPr lang="en-US" altLang="zh-CN" dirty="0">
                <a:latin typeface="宋体" panose="02010600030101010101" pitchFamily="2" charset="-122"/>
              </a:rPr>
              <a:t>4</a:t>
            </a:r>
            <a:r>
              <a:rPr lang="zh-CN" altLang="en-US" dirty="0">
                <a:latin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</a:rPr>
              <a:t>XCHG</a:t>
            </a:r>
            <a:r>
              <a:rPr lang="zh-CN" altLang="en-US" b="1" dirty="0">
                <a:latin typeface="宋体" panose="02010600030101010101" pitchFamily="2" charset="-122"/>
              </a:rPr>
              <a:t>交换指令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000" b="1" dirty="0">
                <a:latin typeface="宋体" panose="02010600030101010101" pitchFamily="2" charset="-122"/>
              </a:rPr>
              <a:t>   </a:t>
            </a:r>
            <a:r>
              <a:rPr lang="zh-CN" altLang="en-US" sz="2400" b="1" dirty="0">
                <a:latin typeface="宋体" panose="02010600030101010101" pitchFamily="2" charset="-122"/>
              </a:rPr>
              <a:t>格式： </a:t>
            </a:r>
            <a:r>
              <a:rPr lang="en-US" altLang="zh-CN" sz="2400" b="1" dirty="0">
                <a:solidFill>
                  <a:srgbClr val="CC3300"/>
                </a:solidFill>
                <a:latin typeface="宋体" panose="02010600030101010101" pitchFamily="2" charset="-122"/>
              </a:rPr>
              <a:t>XCHG dst,src      </a:t>
            </a:r>
            <a:r>
              <a:rPr lang="zh-CN" altLang="en-US" sz="2400" b="1" dirty="0">
                <a:latin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</a:rPr>
              <a:t>B/W</a:t>
            </a:r>
            <a:r>
              <a:rPr lang="zh-CN" altLang="en-US" sz="2400" b="1" dirty="0">
                <a:latin typeface="宋体" panose="02010600030101010101" pitchFamily="2" charset="-122"/>
              </a:rPr>
              <a:t>） </a:t>
            </a:r>
            <a:r>
              <a:rPr lang="en-US" altLang="zh-CN" sz="2400" b="1" dirty="0">
                <a:latin typeface="宋体" panose="02010600030101010101" pitchFamily="2" charset="-122"/>
              </a:rPr>
              <a:t>MEM/REG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2400" b="1" dirty="0">
                <a:solidFill>
                  <a:srgbClr val="CC3300"/>
                </a:solidFill>
                <a:latin typeface="宋体" panose="02010600030101010101" pitchFamily="2" charset="-122"/>
              </a:rPr>
              <a:t>   </a:t>
            </a:r>
            <a:r>
              <a:rPr lang="zh-CN" altLang="en-US" sz="2400" b="1" dirty="0">
                <a:latin typeface="宋体" panose="02010600030101010101" pitchFamily="2" charset="-122"/>
              </a:rPr>
              <a:t>功能： </a:t>
            </a:r>
            <a:r>
              <a:rPr lang="en-US" altLang="zh-CN" sz="2400" b="1" dirty="0">
                <a:latin typeface="宋体" panose="02010600030101010101" pitchFamily="2" charset="-122"/>
              </a:rPr>
              <a:t>dst←→src</a:t>
            </a:r>
            <a:r>
              <a:rPr lang="zh-CN" altLang="en-US" sz="2400" b="1" dirty="0">
                <a:latin typeface="宋体" panose="02010600030101010101" pitchFamily="2" charset="-122"/>
              </a:rPr>
              <a:t>，实现字节</a:t>
            </a:r>
            <a:r>
              <a:rPr lang="en-US" altLang="zh-CN" sz="2400" b="1" dirty="0">
                <a:latin typeface="宋体" panose="02010600030101010101" pitchFamily="2" charset="-122"/>
              </a:rPr>
              <a:t>/</a:t>
            </a:r>
            <a:r>
              <a:rPr lang="zh-CN" altLang="en-US" sz="2400" b="1" dirty="0">
                <a:latin typeface="宋体" panose="02010600030101010101" pitchFamily="2" charset="-122"/>
              </a:rPr>
              <a:t>字的交换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</a:t>
            </a:r>
            <a:r>
              <a:rPr lang="zh-CN" altLang="en-US" sz="2400" b="1" i="1" u="sng" dirty="0">
                <a:solidFill>
                  <a:srgbClr val="FF000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注意： 指令系统中唯一一条双操作数均改变的语句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400" b="1" dirty="0">
                <a:solidFill>
                  <a:srgbClr val="CC3300"/>
                </a:solidFill>
                <a:latin typeface="宋体" panose="02010600030101010101" pitchFamily="2" charset="-122"/>
              </a:rPr>
              <a:t>   </a:t>
            </a:r>
            <a:endParaRPr lang="zh-CN" altLang="en-US" sz="2000" b="1" dirty="0">
              <a:solidFill>
                <a:srgbClr val="CC3300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000" b="1" dirty="0"/>
              <a:t>                  </a:t>
            </a:r>
            <a:endParaRPr lang="en-US" altLang="zh-CN" sz="2000" b="1" dirty="0"/>
          </a:p>
        </p:txBody>
      </p:sp>
      <p:sp>
        <p:nvSpPr>
          <p:cNvPr id="572419" name="Rectangle 3"/>
          <p:cNvSpPr/>
          <p:nvPr/>
        </p:nvSpPr>
        <p:spPr>
          <a:xfrm>
            <a:off x="781050" y="2359025"/>
            <a:ext cx="7581900" cy="15525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如：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XCHG AL,BL          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；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与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BL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之间的</a:t>
            </a:r>
            <a:r>
              <a:rPr lang="zh-CN" altLang="en-US" u="sng" dirty="0">
                <a:solidFill>
                  <a:schemeClr val="tx1"/>
                </a:solidFill>
                <a:latin typeface="Arial" panose="020B0604020202020204" pitchFamily="34" charset="0"/>
              </a:rPr>
              <a:t>字节交换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 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XCHG BX,CX          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；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BX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CX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之间的</a:t>
            </a:r>
            <a:r>
              <a:rPr lang="zh-CN" altLang="en-US" u="sng" dirty="0">
                <a:solidFill>
                  <a:schemeClr val="tx1"/>
                </a:solidFill>
                <a:latin typeface="Arial" panose="020B0604020202020204" pitchFamily="34" charset="0"/>
              </a:rPr>
              <a:t>字交换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 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XCHG [2500H],CX  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；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CX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的内容和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2500H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2501H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两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   单元的内容交换 </a:t>
            </a:r>
            <a:endParaRPr lang="zh-CN" altLang="en-US" dirty="0">
              <a:solidFill>
                <a:srgbClr val="CC3300"/>
              </a:solidFill>
              <a:latin typeface="Arial" panose="020B0604020202020204" pitchFamily="34" charset="0"/>
            </a:endParaRPr>
          </a:p>
        </p:txBody>
      </p:sp>
      <p:sp>
        <p:nvSpPr>
          <p:cNvPr id="572420" name="Rectangle 4"/>
          <p:cNvSpPr/>
          <p:nvPr/>
        </p:nvSpPr>
        <p:spPr>
          <a:xfrm>
            <a:off x="914400" y="3822700"/>
            <a:ext cx="5130800" cy="1014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【例】若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AX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＝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2244H,BX=3423H,</a:t>
            </a:r>
          </a:p>
          <a:p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             XCHG AX,BX</a:t>
            </a:r>
          </a:p>
          <a:p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解：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AX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＝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3423H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,BX=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2244H</a:t>
            </a:r>
          </a:p>
        </p:txBody>
      </p:sp>
      <p:sp>
        <p:nvSpPr>
          <p:cNvPr id="5" name="矩形 4"/>
          <p:cNvSpPr/>
          <p:nvPr/>
        </p:nvSpPr>
        <p:spPr>
          <a:xfrm>
            <a:off x="1181100" y="5235575"/>
            <a:ext cx="4572000" cy="9540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  <a:buFont typeface="Wingdings" panose="05000000000000000000" pitchFamily="2" charset="2"/>
            </a:pPr>
            <a:r>
              <a:rPr lang="zh-CN" altLang="en-US" dirty="0">
                <a:latin typeface="Arial" panose="020B0604020202020204" pitchFamily="34" charset="0"/>
              </a:rPr>
              <a:t>正确指令：</a:t>
            </a:r>
            <a:r>
              <a:rPr lang="en-US" altLang="zh-CN" dirty="0">
                <a:latin typeface="Arial" panose="020B0604020202020204" pitchFamily="34" charset="0"/>
              </a:rPr>
              <a:t>MOV AL,[1000H]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                   XCHG AL,[2000H]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                   MOV [1000H],AL</a:t>
            </a:r>
          </a:p>
        </p:txBody>
      </p:sp>
      <p:sp>
        <p:nvSpPr>
          <p:cNvPr id="6" name="矩形 5"/>
          <p:cNvSpPr/>
          <p:nvPr/>
        </p:nvSpPr>
        <p:spPr>
          <a:xfrm>
            <a:off x="914400" y="4963478"/>
            <a:ext cx="8251190" cy="3987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【例】判断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XCHG [1000H],[2000H]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的正确性，如果错误，给出修改方案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2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2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72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72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2419" grpId="0"/>
      <p:bldP spid="572420" grpId="0"/>
      <p:bldP spid="5" grpId="0"/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AutoShape 2"/>
          <p:cNvSpPr/>
          <p:nvPr/>
        </p:nvSpPr>
        <p:spPr>
          <a:xfrm>
            <a:off x="5886450" y="4724400"/>
            <a:ext cx="2838450" cy="1200150"/>
          </a:xfrm>
          <a:prstGeom prst="wedgeEllipseCallout">
            <a:avLst>
              <a:gd name="adj1" fmla="val 28745"/>
              <a:gd name="adj2" fmla="val -379231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/>
            <a:endParaRPr lang="en-US" altLang="zh-CN" sz="2400" b="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7891" name="AutoShape 3"/>
          <p:cNvSpPr/>
          <p:nvPr/>
        </p:nvSpPr>
        <p:spPr>
          <a:xfrm>
            <a:off x="5943600" y="3390900"/>
            <a:ext cx="1123950" cy="723900"/>
          </a:xfrm>
          <a:prstGeom prst="wedgeEllipseCallout">
            <a:avLst>
              <a:gd name="adj1" fmla="val -23444"/>
              <a:gd name="adj2" fmla="val -111625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/>
            <a:endParaRPr lang="en-US" altLang="zh-CN" sz="2400" b="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7892" name="AutoShape 4"/>
          <p:cNvSpPr/>
          <p:nvPr/>
        </p:nvSpPr>
        <p:spPr>
          <a:xfrm>
            <a:off x="4191000" y="1238250"/>
            <a:ext cx="3505200" cy="1085850"/>
          </a:xfrm>
          <a:prstGeom prst="wedgeEllipseCallout">
            <a:avLst>
              <a:gd name="adj1" fmla="val 1542"/>
              <a:gd name="adj2" fmla="val -91375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algn="ctr"/>
            <a:endParaRPr lang="en-US" altLang="zh-CN" sz="2400" b="0" dirty="0">
              <a:solidFill>
                <a:schemeClr val="tx1"/>
              </a:solidFill>
              <a:latin typeface="Tahoma" panose="020B0604030504040204" pitchFamily="34" charset="0"/>
            </a:endParaRPr>
          </a:p>
        </p:txBody>
      </p:sp>
      <p:sp>
        <p:nvSpPr>
          <p:cNvPr id="37893" name="Text Box 5"/>
          <p:cNvSpPr txBox="1"/>
          <p:nvPr/>
        </p:nvSpPr>
        <p:spPr>
          <a:xfrm>
            <a:off x="838200" y="457200"/>
            <a:ext cx="8001000" cy="55848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solidFill>
                  <a:srgbClr val="CC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【例</a:t>
            </a:r>
            <a:r>
              <a:rPr lang="en-US" altLang="zh-CN" sz="2400" dirty="0">
                <a:solidFill>
                  <a:srgbClr val="CC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3</a:t>
            </a:r>
            <a:r>
              <a:rPr lang="zh-CN" altLang="en-US" sz="2400" dirty="0">
                <a:solidFill>
                  <a:srgbClr val="CC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】 交换两寄存器的内容</a:t>
            </a:r>
            <a:r>
              <a:rPr lang="zh-CN" altLang="en-US" sz="2400" dirty="0">
                <a:solidFill>
                  <a:srgbClr val="000099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。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（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PUSH   src      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、         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POP     dst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）</a:t>
            </a:r>
          </a:p>
          <a:p>
            <a:pPr>
              <a:spcBef>
                <a:spcPct val="50000"/>
              </a:spcBef>
            </a:pP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                     </a:t>
            </a:r>
            <a:endParaRPr lang="en-US" altLang="zh-CN" sz="1800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                                                 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先修改地址，再压栈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                                               SP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sp-2;(sp+1)_(sp)src</a:t>
            </a:r>
            <a:endParaRPr lang="en-US" altLang="zh-CN" sz="1800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endParaRPr lang="en-US" altLang="zh-CN" sz="2400" dirty="0">
              <a:solidFill>
                <a:srgbClr val="CC0066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sz="2400" dirty="0">
                <a:solidFill>
                  <a:srgbClr val="CC0066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                                                       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XCHG   DST,SRC</a:t>
            </a:r>
          </a:p>
          <a:p>
            <a:pPr>
              <a:spcBef>
                <a:spcPct val="50000"/>
              </a:spcBef>
            </a:pPr>
            <a:r>
              <a:rPr lang="en-US" altLang="zh-CN" sz="2400" dirty="0">
                <a:solidFill>
                  <a:srgbClr val="CC0066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          </a:t>
            </a:r>
            <a:r>
              <a:rPr lang="zh-CN" altLang="en-US" sz="2400" dirty="0">
                <a:solidFill>
                  <a:srgbClr val="CC0066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子程序中现场保护和恢复              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reg\mem</a:t>
            </a:r>
          </a:p>
          <a:p>
            <a:pPr>
              <a:spcBef>
                <a:spcPct val="50000"/>
              </a:spcBef>
            </a:pPr>
            <a:r>
              <a:rPr lang="en-US" altLang="zh-CN" sz="2400" dirty="0">
                <a:solidFill>
                  <a:srgbClr val="CC0066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            </a:t>
            </a:r>
            <a:endParaRPr lang="zh-CN" altLang="en-US" sz="2400" dirty="0">
              <a:solidFill>
                <a:srgbClr val="CC0066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                                                                        </a:t>
            </a:r>
            <a:endParaRPr lang="en-US" altLang="zh-CN" sz="1800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                                                                             先出栈，再修改地址</a:t>
            </a:r>
          </a:p>
          <a:p>
            <a:pPr>
              <a:spcBef>
                <a:spcPct val="50000"/>
              </a:spcBef>
            </a:pP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                                                     dst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(sp+1)_ (sp); spsp+2</a:t>
            </a:r>
            <a:endParaRPr lang="en-US" altLang="zh-CN" sz="1800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                                                                                  reg\sreg\mem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73200" y="952500"/>
            <a:ext cx="3162300" cy="2554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） 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PUSH  AX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PUSH  BX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POP    AX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POP    BX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2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）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XCHG    AX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BX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3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）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MOV    CX, AX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MOV    AX, BX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MOV    BX, CX 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81200" y="3848100"/>
            <a:ext cx="2032000" cy="22463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PUSHF                                                      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PUSH   AX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PUSH   BX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….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POP      BX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POP      AX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POPF</a:t>
            </a: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Box 1"/>
          <p:cNvSpPr txBox="1"/>
          <p:nvPr/>
        </p:nvSpPr>
        <p:spPr>
          <a:xfrm>
            <a:off x="660400" y="698500"/>
            <a:ext cx="7696200" cy="9531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【例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】要求交换数据段偏移地址为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2040H,2050H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两个字单元的内容</a:t>
            </a:r>
          </a:p>
        </p:txBody>
      </p:sp>
      <p:sp>
        <p:nvSpPr>
          <p:cNvPr id="35843" name="TextBox 2"/>
          <p:cNvSpPr txBox="1"/>
          <p:nvPr/>
        </p:nvSpPr>
        <p:spPr>
          <a:xfrm>
            <a:off x="2311400" y="1663700"/>
            <a:ext cx="2628900" cy="15081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MOV  AX,[2040H]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MOV  BX,[2050H]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MOV  [2040H],BX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MOV  [2050H],AX</a:t>
            </a:r>
            <a:endParaRPr lang="zh-CN" altLang="en-US" dirty="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  <p:sp>
        <p:nvSpPr>
          <p:cNvPr id="35844" name="TextBox 3"/>
          <p:cNvSpPr txBox="1"/>
          <p:nvPr/>
        </p:nvSpPr>
        <p:spPr>
          <a:xfrm>
            <a:off x="2311400" y="3171825"/>
            <a:ext cx="2628900" cy="11382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MOV  AX,[2040H]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XCHG  AX,[2050H]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MOV  [2040H],AX</a:t>
            </a:r>
          </a:p>
        </p:txBody>
      </p:sp>
      <p:sp>
        <p:nvSpPr>
          <p:cNvPr id="35845" name="TextBox 4"/>
          <p:cNvSpPr txBox="1"/>
          <p:nvPr/>
        </p:nvSpPr>
        <p:spPr>
          <a:xfrm>
            <a:off x="2311400" y="4310063"/>
            <a:ext cx="2628900" cy="15081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PUSH   [2040H]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PUSH   [2050H]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POP      [2040H]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POP      [2050H]</a:t>
            </a:r>
            <a:endParaRPr lang="zh-CN" altLang="en-US" dirty="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8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8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35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35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3" grpId="0"/>
      <p:bldP spid="35844" grpId="0"/>
      <p:bldP spid="3584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/>
          </p:cNvSpPr>
          <p:nvPr>
            <p:ph idx="1"/>
          </p:nvPr>
        </p:nvSpPr>
        <p:spPr>
          <a:xfrm>
            <a:off x="304800" y="1165225"/>
            <a:ext cx="8540750" cy="4670425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dirty="0"/>
              <a:t>【课堂提问】</a:t>
            </a:r>
          </a:p>
          <a:p>
            <a:pPr eaLnBrk="1" hangingPunct="1">
              <a:buNone/>
            </a:pPr>
            <a:r>
              <a:rPr lang="zh-CN" altLang="en-US" dirty="0"/>
              <a:t>		</a:t>
            </a:r>
            <a:r>
              <a:rPr lang="en-US" altLang="zh-CN" dirty="0"/>
              <a:t>MOV AX,1234H</a:t>
            </a:r>
          </a:p>
          <a:p>
            <a:pPr eaLnBrk="1" hangingPunct="1">
              <a:buNone/>
            </a:pPr>
            <a:r>
              <a:rPr lang="en-US" altLang="zh-CN" dirty="0"/>
              <a:t>		MOV BX,5678H</a:t>
            </a:r>
          </a:p>
          <a:p>
            <a:pPr eaLnBrk="1" hangingPunct="1">
              <a:buNone/>
            </a:pPr>
            <a:r>
              <a:rPr lang="en-US" altLang="zh-CN" dirty="0"/>
              <a:t>		PUSH AX</a:t>
            </a:r>
          </a:p>
          <a:p>
            <a:pPr eaLnBrk="1" hangingPunct="1">
              <a:buNone/>
            </a:pPr>
            <a:r>
              <a:rPr lang="en-US" altLang="zh-CN" dirty="0"/>
              <a:t>		PUSH BX</a:t>
            </a:r>
          </a:p>
          <a:p>
            <a:pPr eaLnBrk="1" hangingPunct="1">
              <a:buNone/>
            </a:pPr>
            <a:r>
              <a:rPr lang="en-US" altLang="zh-CN" dirty="0"/>
              <a:t>		POP AX</a:t>
            </a:r>
          </a:p>
          <a:p>
            <a:pPr eaLnBrk="1" hangingPunct="1">
              <a:buNone/>
            </a:pPr>
            <a:r>
              <a:rPr lang="en-US" altLang="zh-CN" dirty="0"/>
              <a:t>		POP BX</a:t>
            </a:r>
          </a:p>
          <a:p>
            <a:pPr eaLnBrk="1" hangingPunct="1">
              <a:buNone/>
            </a:pPr>
            <a:r>
              <a:rPr lang="zh-CN" altLang="en-US" dirty="0"/>
              <a:t>试分析上述程序段的功能？执行结果？</a:t>
            </a:r>
          </a:p>
        </p:txBody>
      </p:sp>
      <p:sp>
        <p:nvSpPr>
          <p:cNvPr id="595971" name="Text Box 3"/>
          <p:cNvSpPr txBox="1"/>
          <p:nvPr/>
        </p:nvSpPr>
        <p:spPr>
          <a:xfrm>
            <a:off x="3708400" y="3500438"/>
            <a:ext cx="4927600" cy="5794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3200" b="0" dirty="0">
                <a:solidFill>
                  <a:schemeClr val="tx1"/>
                </a:solidFill>
                <a:latin typeface="Arial" panose="020B0604020202020204" pitchFamily="34" charset="0"/>
              </a:rPr>
              <a:t>交换寄存器</a:t>
            </a:r>
            <a:r>
              <a:rPr lang="en-US" altLang="zh-CN" sz="3200" b="0" dirty="0">
                <a:solidFill>
                  <a:schemeClr val="tx1"/>
                </a:solidFill>
                <a:latin typeface="Arial" panose="020B0604020202020204" pitchFamily="34" charset="0"/>
              </a:rPr>
              <a:t>AX</a:t>
            </a:r>
            <a:r>
              <a:rPr lang="zh-CN" altLang="en-US" sz="3200" b="0" dirty="0">
                <a:solidFill>
                  <a:schemeClr val="tx1"/>
                </a:solidFill>
                <a:latin typeface="Arial" panose="020B0604020202020204" pitchFamily="34" charset="0"/>
              </a:rPr>
              <a:t>，</a:t>
            </a:r>
            <a:r>
              <a:rPr lang="en-US" altLang="zh-CN" sz="3200" b="0" dirty="0">
                <a:solidFill>
                  <a:schemeClr val="tx1"/>
                </a:solidFill>
                <a:latin typeface="Arial" panose="020B0604020202020204" pitchFamily="34" charset="0"/>
              </a:rPr>
              <a:t>BX</a:t>
            </a:r>
            <a:r>
              <a:rPr lang="zh-CN" altLang="en-US" sz="3200" b="0" dirty="0">
                <a:solidFill>
                  <a:schemeClr val="tx1"/>
                </a:solidFill>
                <a:latin typeface="Arial" panose="020B0604020202020204" pitchFamily="34" charset="0"/>
              </a:rPr>
              <a:t>的值。</a:t>
            </a:r>
          </a:p>
        </p:txBody>
      </p:sp>
      <p:sp>
        <p:nvSpPr>
          <p:cNvPr id="595972" name="Text Box 4"/>
          <p:cNvSpPr txBox="1"/>
          <p:nvPr/>
        </p:nvSpPr>
        <p:spPr>
          <a:xfrm>
            <a:off x="3708400" y="4292600"/>
            <a:ext cx="4978400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3200" b="0" dirty="0">
                <a:solidFill>
                  <a:schemeClr val="tx1"/>
                </a:solidFill>
                <a:latin typeface="Arial" panose="020B0604020202020204" pitchFamily="34" charset="0"/>
              </a:rPr>
              <a:t>AX=5678H, BX=1234H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5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5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595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971" grpId="0"/>
      <p:bldP spid="59597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Rot="1"/>
          </p:cNvSpPr>
          <p:nvPr>
            <p:ph idx="1"/>
          </p:nvPr>
        </p:nvSpPr>
        <p:spPr>
          <a:xfrm>
            <a:off x="304800" y="1052513"/>
            <a:ext cx="8540750" cy="4814887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en-US" altLang="zh-CN" dirty="0"/>
              <a:t>5. XLAT</a:t>
            </a:r>
            <a:r>
              <a:rPr lang="zh-CN" altLang="en-US" dirty="0"/>
              <a:t>指令（查表指令）</a:t>
            </a:r>
          </a:p>
          <a:p>
            <a:pPr eaLnBrk="1" hangingPunct="1"/>
            <a:r>
              <a:rPr lang="zh-CN" altLang="en-US" dirty="0"/>
              <a:t>格式： </a:t>
            </a:r>
            <a:r>
              <a:rPr lang="en-US" altLang="zh-CN" dirty="0"/>
              <a:t>XLAT </a:t>
            </a:r>
          </a:p>
          <a:p>
            <a:pPr eaLnBrk="1" hangingPunct="1"/>
            <a:r>
              <a:rPr lang="zh-CN" altLang="en-US" dirty="0"/>
              <a:t>功能： </a:t>
            </a:r>
            <a:r>
              <a:rPr lang="en-US" altLang="zh-CN" dirty="0"/>
              <a:t>AL←(BX+AL)</a:t>
            </a:r>
          </a:p>
          <a:p>
            <a:pPr eaLnBrk="1" hangingPunct="1"/>
            <a:r>
              <a:rPr lang="zh-CN" altLang="en-US" dirty="0"/>
              <a:t>注意：用</a:t>
            </a:r>
            <a:r>
              <a:rPr lang="en-US" altLang="zh-CN" dirty="0"/>
              <a:t>XLAT</a:t>
            </a:r>
            <a:r>
              <a:rPr lang="zh-CN" altLang="en-US" dirty="0"/>
              <a:t>指令前，需将表的首地址存入寄存器</a:t>
            </a:r>
            <a:r>
              <a:rPr lang="en-US" altLang="zh-CN" dirty="0"/>
              <a:t>BX</a:t>
            </a:r>
            <a:r>
              <a:rPr lang="zh-CN" altLang="en-US" dirty="0"/>
              <a:t>。</a:t>
            </a:r>
          </a:p>
          <a:p>
            <a:pPr eaLnBrk="1" hangingPunct="1"/>
            <a:endParaRPr lang="zh-CN" altLang="en-US" dirty="0"/>
          </a:p>
          <a:p>
            <a:pPr eaLnBrk="1" hangingPunct="1"/>
            <a:endParaRPr lang="en-US" altLang="zh-CN" dirty="0"/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Rot="1"/>
          </p:cNvSpPr>
          <p:nvPr>
            <p:ph idx="1"/>
          </p:nvPr>
        </p:nvSpPr>
        <p:spPr>
          <a:xfrm>
            <a:off x="304800" y="652463"/>
            <a:ext cx="8540750" cy="3208337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zh-CN" dirty="0">
                <a:latin typeface="宋体" panose="02010600030101010101" pitchFamily="2" charset="-122"/>
              </a:rPr>
              <a:t>6</a:t>
            </a:r>
            <a:r>
              <a:rPr lang="zh-CN" altLang="en-US" dirty="0">
                <a:latin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</a:rPr>
              <a:t>LEA</a:t>
            </a:r>
            <a:r>
              <a:rPr lang="en-US" altLang="zh-CN" dirty="0">
                <a:latin typeface="宋体" panose="02010600030101010101" pitchFamily="2" charset="-122"/>
              </a:rPr>
              <a:t> </a:t>
            </a:r>
            <a:r>
              <a:rPr lang="zh-CN" altLang="en-US" dirty="0">
                <a:latin typeface="宋体" panose="02010600030101010101" pitchFamily="2" charset="-122"/>
              </a:rPr>
              <a:t>取有效地址指令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000" b="1" dirty="0">
                <a:latin typeface="宋体" panose="02010600030101010101" pitchFamily="2" charset="-122"/>
              </a:rPr>
              <a:t>     格式：</a:t>
            </a:r>
            <a:r>
              <a:rPr lang="en-US" altLang="zh-CN" sz="2000" b="1" dirty="0">
                <a:solidFill>
                  <a:srgbClr val="CC3300"/>
                </a:solidFill>
                <a:latin typeface="宋体" panose="02010600030101010101" pitchFamily="2" charset="-122"/>
              </a:rPr>
              <a:t>LEA  reg,mem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en-US" altLang="zh-CN" sz="2000" b="1" dirty="0">
                <a:latin typeface="宋体" panose="02010600030101010101" pitchFamily="2" charset="-122"/>
              </a:rPr>
              <a:t>     </a:t>
            </a:r>
            <a:r>
              <a:rPr lang="zh-CN" altLang="en-US" sz="2000" b="1" dirty="0">
                <a:latin typeface="宋体" panose="02010600030101010101" pitchFamily="2" charset="-122"/>
              </a:rPr>
              <a:t>功能：</a:t>
            </a:r>
            <a:r>
              <a:rPr lang="en-US" altLang="zh-CN" sz="2000" b="1" dirty="0">
                <a:latin typeface="宋体" panose="02010600030101010101" pitchFamily="2" charset="-122"/>
              </a:rPr>
              <a:t>reg</a:t>
            </a:r>
            <a:r>
              <a:rPr lang="en-US" altLang="zh-CN" sz="2000" b="1" dirty="0">
                <a:latin typeface="宋体" panose="02010600030101010101" pitchFamily="2" charset="-122"/>
                <a:cs typeface="Arial" panose="020B0604020202020204" pitchFamily="34" charset="0"/>
              </a:rPr>
              <a:t>←EA,</a:t>
            </a:r>
            <a:r>
              <a:rPr lang="zh-CN" altLang="en-US" sz="2000" b="1" dirty="0">
                <a:latin typeface="宋体" panose="02010600030101010101" pitchFamily="2" charset="-122"/>
                <a:cs typeface="Arial" panose="020B0604020202020204" pitchFamily="34" charset="0"/>
              </a:rPr>
              <a:t>将存储器地址送到一个寄存器。源操作数必须为内存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000" b="1" dirty="0">
                <a:latin typeface="宋体" panose="02010600030101010101" pitchFamily="2" charset="-122"/>
                <a:cs typeface="Arial" panose="020B0604020202020204" pitchFamily="34" charset="0"/>
              </a:rPr>
              <a:t>          单元地址，目的操作数必须为一个</a:t>
            </a:r>
            <a:r>
              <a:rPr lang="en-US" altLang="zh-CN" sz="2000" b="1" dirty="0">
                <a:latin typeface="宋体" panose="02010600030101010101" pitchFamily="2" charset="-122"/>
                <a:cs typeface="Arial" panose="020B0604020202020204" pitchFamily="34" charset="0"/>
              </a:rPr>
              <a:t>16</a:t>
            </a:r>
            <a:r>
              <a:rPr lang="zh-CN" altLang="en-US" sz="2000" b="1" dirty="0">
                <a:latin typeface="宋体" panose="02010600030101010101" pitchFamily="2" charset="-122"/>
                <a:cs typeface="Arial" panose="020B0604020202020204" pitchFamily="34" charset="0"/>
              </a:rPr>
              <a:t>位通用寄存器。此指令常</a:t>
            </a:r>
          </a:p>
          <a:p>
            <a:pPr eaLnBrk="1" hangingPunct="1">
              <a:lnSpc>
                <a:spcPct val="120000"/>
              </a:lnSpc>
              <a:buNone/>
            </a:pPr>
            <a:r>
              <a:rPr lang="zh-CN" altLang="en-US" sz="2000" b="1" dirty="0">
                <a:latin typeface="宋体" panose="02010600030101010101" pitchFamily="2" charset="-122"/>
                <a:cs typeface="Arial" panose="020B0604020202020204" pitchFamily="34" charset="0"/>
              </a:rPr>
              <a:t>          用来使一个寄存器作为地址指针。</a:t>
            </a:r>
          </a:p>
          <a:p>
            <a:pPr eaLnBrk="1" hangingPunct="1">
              <a:lnSpc>
                <a:spcPct val="120000"/>
              </a:lnSpc>
              <a:buNone/>
            </a:pPr>
            <a:endParaRPr lang="zh-CN" altLang="en-US" sz="2000" b="1" dirty="0">
              <a:latin typeface="宋体" panose="02010600030101010101" pitchFamily="2" charset="-122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  <a:cs typeface="Arial" panose="020B0604020202020204" pitchFamily="34" charset="0"/>
              </a:rPr>
              <a:t>      </a:t>
            </a:r>
            <a:endParaRPr lang="zh-CN" altLang="en-US" sz="2800" dirty="0">
              <a:latin typeface="宋体" panose="02010600030101010101" pitchFamily="2" charset="-122"/>
              <a:ea typeface="Arial" panose="020B0604020202020204" pitchFamily="34" charset="0"/>
            </a:endParaRPr>
          </a:p>
        </p:txBody>
      </p:sp>
      <p:sp>
        <p:nvSpPr>
          <p:cNvPr id="574467" name="Rectangle 3"/>
          <p:cNvSpPr/>
          <p:nvPr/>
        </p:nvSpPr>
        <p:spPr>
          <a:xfrm>
            <a:off x="544513" y="3135313"/>
            <a:ext cx="8301037" cy="304609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【例】已知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DS=2000H,SS=1000H,BP=1000H,SI=0100H,    (22728H)=3456H,(12728H)=1234H,(11000H)=7890H,(21000H)=5678H</a:t>
            </a:r>
          </a:p>
          <a:p>
            <a:pPr>
              <a:lnSpc>
                <a:spcPct val="120000"/>
              </a:lnSpc>
            </a:pP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LEA  AX,[2728H]    ;   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MOV  AX,2728H   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；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MOV  AX,[2728H] 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；</a:t>
            </a: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LEA  BX,[BP+SI]    ;    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LEA  SP,[0482H]    ;    </a:t>
            </a:r>
          </a:p>
        </p:txBody>
      </p:sp>
      <p:sp>
        <p:nvSpPr>
          <p:cNvPr id="43012" name="Text Box 4"/>
          <p:cNvSpPr txBox="1"/>
          <p:nvPr/>
        </p:nvSpPr>
        <p:spPr>
          <a:xfrm>
            <a:off x="5443538" y="4354513"/>
            <a:ext cx="2003425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zh-CN" sz="1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74469" name="Text Box 5"/>
          <p:cNvSpPr txBox="1"/>
          <p:nvPr/>
        </p:nvSpPr>
        <p:spPr>
          <a:xfrm>
            <a:off x="3948113" y="4340225"/>
            <a:ext cx="2351087" cy="19177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CC3300"/>
                </a:solidFill>
                <a:latin typeface="宋体" panose="02010600030101010101" pitchFamily="2" charset="-122"/>
              </a:rPr>
              <a:t>AX</a:t>
            </a:r>
            <a:r>
              <a:rPr lang="zh-CN" altLang="en-US" dirty="0">
                <a:solidFill>
                  <a:srgbClr val="CC3300"/>
                </a:solidFill>
                <a:latin typeface="宋体" panose="02010600030101010101" pitchFamily="2" charset="-122"/>
              </a:rPr>
              <a:t>＝</a:t>
            </a:r>
            <a:r>
              <a:rPr lang="en-US" altLang="zh-CN" dirty="0">
                <a:solidFill>
                  <a:srgbClr val="CC3300"/>
                </a:solidFill>
                <a:latin typeface="宋体" panose="02010600030101010101" pitchFamily="2" charset="-122"/>
              </a:rPr>
              <a:t>2728H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CC3300"/>
                </a:solidFill>
                <a:latin typeface="宋体" panose="02010600030101010101" pitchFamily="2" charset="-122"/>
              </a:rPr>
              <a:t>AX</a:t>
            </a:r>
            <a:r>
              <a:rPr lang="zh-CN" altLang="en-US" dirty="0">
                <a:solidFill>
                  <a:srgbClr val="CC3300"/>
                </a:solidFill>
                <a:latin typeface="宋体" panose="02010600030101010101" pitchFamily="2" charset="-122"/>
              </a:rPr>
              <a:t>＝</a:t>
            </a:r>
            <a:r>
              <a:rPr lang="en-US" altLang="zh-CN" dirty="0">
                <a:solidFill>
                  <a:srgbClr val="CC3300"/>
                </a:solidFill>
                <a:latin typeface="宋体" panose="02010600030101010101" pitchFamily="2" charset="-122"/>
              </a:rPr>
              <a:t>2728H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CC3300"/>
                </a:solidFill>
                <a:latin typeface="宋体" panose="02010600030101010101" pitchFamily="2" charset="-122"/>
              </a:rPr>
              <a:t>AX=3456H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CC3300"/>
                </a:solidFill>
                <a:latin typeface="宋体" panose="02010600030101010101" pitchFamily="2" charset="-122"/>
              </a:rPr>
              <a:t>BX=BP+SI=1100H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CC3300"/>
                </a:solidFill>
                <a:latin typeface="宋体" panose="02010600030101010101" pitchFamily="2" charset="-122"/>
              </a:rPr>
              <a:t>SP=0482H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4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4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500"/>
                                        <p:tgtEl>
                                          <p:spTgt spid="574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4467" grpId="0"/>
      <p:bldP spid="57446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Rot="1"/>
          </p:cNvSpPr>
          <p:nvPr>
            <p:ph idx="1"/>
          </p:nvPr>
        </p:nvSpPr>
        <p:spPr>
          <a:xfrm>
            <a:off x="304800" y="1052513"/>
            <a:ext cx="8540750" cy="1944687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</a:pPr>
            <a:r>
              <a:rPr lang="zh-CN" altLang="en-US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【例</a:t>
            </a:r>
            <a:r>
              <a:rPr lang="en-US" altLang="zh-CN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5</a:t>
            </a:r>
            <a:r>
              <a:rPr lang="zh-CN" altLang="en-US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】将查平方表，求</a:t>
            </a:r>
            <a:r>
              <a:rPr lang="en-US" altLang="zh-CN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3</a:t>
            </a:r>
            <a:r>
              <a:rPr lang="zh-CN" altLang="en-US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的平方值</a:t>
            </a:r>
            <a:r>
              <a:rPr lang="en-US" altLang="zh-CN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.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sz="2800" dirty="0"/>
              <a:t>若在内存</a:t>
            </a:r>
            <a:r>
              <a:rPr lang="en-US" altLang="zh-CN" sz="2800" dirty="0"/>
              <a:t>TAB</a:t>
            </a:r>
            <a:r>
              <a:rPr lang="zh-CN" altLang="en-US" sz="2800" dirty="0"/>
              <a:t>开始的某区域放有数字</a:t>
            </a:r>
            <a:r>
              <a:rPr lang="en-US" altLang="zh-CN" sz="2800" dirty="0"/>
              <a:t>0-9</a:t>
            </a:r>
            <a:r>
              <a:rPr lang="zh-CN" altLang="en-US" sz="2800" dirty="0"/>
              <a:t>的平方值</a:t>
            </a:r>
            <a:r>
              <a:rPr lang="en-US" altLang="zh-CN" sz="2800" dirty="0"/>
              <a:t>,</a:t>
            </a:r>
            <a:r>
              <a:rPr lang="zh-CN" altLang="en-US" sz="2800" dirty="0"/>
              <a:t>且其首地址为偏移地址为</a:t>
            </a:r>
            <a:r>
              <a:rPr lang="en-US" altLang="zh-CN" sz="2800" dirty="0"/>
              <a:t>2000H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800" dirty="0"/>
              <a:t>  			</a:t>
            </a:r>
          </a:p>
        </p:txBody>
      </p:sp>
      <p:sp>
        <p:nvSpPr>
          <p:cNvPr id="598019" name="Rectangle 3"/>
          <p:cNvSpPr/>
          <p:nvPr/>
        </p:nvSpPr>
        <p:spPr>
          <a:xfrm>
            <a:off x="1206500" y="2865438"/>
            <a:ext cx="4572000" cy="11382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b="0" dirty="0">
                <a:solidFill>
                  <a:schemeClr val="tx1"/>
                </a:solidFill>
                <a:latin typeface="Arial" panose="020B0604020202020204" pitchFamily="34" charset="0"/>
              </a:rPr>
              <a:t>MOV   BX,</a:t>
            </a:r>
            <a:r>
              <a:rPr lang="en-US" altLang="zh-CN" b="0" dirty="0">
                <a:latin typeface="Arial" panose="020B0604020202020204" pitchFamily="34" charset="0"/>
              </a:rPr>
              <a:t> </a:t>
            </a:r>
            <a:r>
              <a:rPr lang="en-US" altLang="zh-CN" b="0" u="sng" dirty="0">
                <a:latin typeface="Arial" panose="020B0604020202020204" pitchFamily="34" charset="0"/>
              </a:rPr>
              <a:t>2000H</a:t>
            </a:r>
            <a:endParaRPr lang="en-US" altLang="zh-CN" b="0" u="sng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b="0" dirty="0">
                <a:solidFill>
                  <a:schemeClr val="tx1"/>
                </a:solidFill>
                <a:latin typeface="Arial" panose="020B0604020202020204" pitchFamily="34" charset="0"/>
              </a:rPr>
              <a:t>MOV   AL,3</a:t>
            </a:r>
          </a:p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b="0" dirty="0">
                <a:solidFill>
                  <a:schemeClr val="tx1"/>
                </a:solidFill>
                <a:latin typeface="Arial" panose="020B0604020202020204" pitchFamily="34" charset="0"/>
              </a:rPr>
              <a:t>XLAT             </a:t>
            </a:r>
          </a:p>
        </p:txBody>
      </p:sp>
      <p:grpSp>
        <p:nvGrpSpPr>
          <p:cNvPr id="2" name="Group 4"/>
          <p:cNvGrpSpPr/>
          <p:nvPr/>
        </p:nvGrpSpPr>
        <p:grpSpPr>
          <a:xfrm>
            <a:off x="7048500" y="2468563"/>
            <a:ext cx="1797050" cy="2708275"/>
            <a:chOff x="4440" y="1555"/>
            <a:chExt cx="1132" cy="1706"/>
          </a:xfrm>
        </p:grpSpPr>
        <p:sp>
          <p:nvSpPr>
            <p:cNvPr id="41993" name="Text Box 5"/>
            <p:cNvSpPr txBox="1"/>
            <p:nvPr/>
          </p:nvSpPr>
          <p:spPr>
            <a:xfrm>
              <a:off x="4440" y="1555"/>
              <a:ext cx="600" cy="1706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/>
            <a:p>
              <a:pPr marL="342900" indent="-342900">
                <a:spcBef>
                  <a:spcPct val="5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r>
                <a:rPr lang="en-US" altLang="zh-CN" dirty="0">
                  <a:solidFill>
                    <a:schemeClr val="hlink"/>
                  </a:solidFill>
                  <a:latin typeface="Arial" panose="020B0604020202020204" pitchFamily="34" charset="0"/>
                </a:rPr>
                <a:t>00H</a:t>
              </a:r>
            </a:p>
            <a:p>
              <a:pPr marL="342900" indent="-342900">
                <a:spcBef>
                  <a:spcPct val="5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r>
                <a:rPr lang="en-US" altLang="zh-CN" dirty="0">
                  <a:solidFill>
                    <a:schemeClr val="hlink"/>
                  </a:solidFill>
                  <a:latin typeface="Arial" panose="020B0604020202020204" pitchFamily="34" charset="0"/>
                </a:rPr>
                <a:t>01H</a:t>
              </a:r>
            </a:p>
            <a:p>
              <a:pPr marL="342900" indent="-342900">
                <a:spcBef>
                  <a:spcPct val="5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r>
                <a:rPr lang="en-US" altLang="zh-CN" dirty="0">
                  <a:solidFill>
                    <a:schemeClr val="hlink"/>
                  </a:solidFill>
                  <a:latin typeface="Arial" panose="020B0604020202020204" pitchFamily="34" charset="0"/>
                </a:rPr>
                <a:t>04H</a:t>
              </a:r>
            </a:p>
            <a:p>
              <a:pPr marL="342900" indent="-342900">
                <a:spcBef>
                  <a:spcPct val="5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r>
                <a:rPr lang="en-US" altLang="zh-CN" dirty="0">
                  <a:solidFill>
                    <a:schemeClr val="hlink"/>
                  </a:solidFill>
                  <a:latin typeface="Arial" panose="020B0604020202020204" pitchFamily="34" charset="0"/>
                </a:rPr>
                <a:t>09H</a:t>
              </a:r>
            </a:p>
            <a:p>
              <a:pPr marL="342900" indent="-342900">
                <a:spcBef>
                  <a:spcPct val="5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r>
                <a:rPr lang="en-US" altLang="zh-CN" dirty="0">
                  <a:solidFill>
                    <a:schemeClr val="hlink"/>
                  </a:solidFill>
                  <a:latin typeface="Arial" panose="020B0604020202020204" pitchFamily="34" charset="0"/>
                </a:rPr>
                <a:t>……</a:t>
              </a:r>
            </a:p>
            <a:p>
              <a:pPr marL="342900" indent="-342900">
                <a:spcBef>
                  <a:spcPct val="5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r>
                <a:rPr lang="en-US" altLang="zh-CN" dirty="0">
                  <a:solidFill>
                    <a:schemeClr val="hlink"/>
                  </a:solidFill>
                  <a:latin typeface="Arial" panose="020B0604020202020204" pitchFamily="34" charset="0"/>
                </a:rPr>
                <a:t>51H</a:t>
              </a:r>
            </a:p>
          </p:txBody>
        </p:sp>
        <p:sp>
          <p:nvSpPr>
            <p:cNvPr id="41994" name="Text Box 6"/>
            <p:cNvSpPr txBox="1"/>
            <p:nvPr/>
          </p:nvSpPr>
          <p:spPr>
            <a:xfrm>
              <a:off x="5040" y="1555"/>
              <a:ext cx="532" cy="34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marL="342900" indent="-342900">
                <a:spcBef>
                  <a:spcPct val="5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r>
                <a:rPr lang="en-US" altLang="zh-CN" sz="1200" dirty="0">
                  <a:solidFill>
                    <a:schemeClr val="hlink"/>
                  </a:solidFill>
                  <a:latin typeface="Arial" panose="020B0604020202020204" pitchFamily="34" charset="0"/>
                </a:rPr>
                <a:t>2000H</a:t>
              </a:r>
            </a:p>
            <a:p>
              <a:pPr marL="342900" indent="-342900">
                <a:spcBef>
                  <a:spcPct val="5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endParaRPr lang="en-US" altLang="zh-CN" sz="1200" dirty="0">
                <a:solidFill>
                  <a:schemeClr val="hlin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1995" name="Line 7"/>
            <p:cNvSpPr/>
            <p:nvPr/>
          </p:nvSpPr>
          <p:spPr>
            <a:xfrm>
              <a:off x="5040" y="1728"/>
              <a:ext cx="408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1996" name="Line 8"/>
            <p:cNvSpPr/>
            <p:nvPr/>
          </p:nvSpPr>
          <p:spPr>
            <a:xfrm>
              <a:off x="5264" y="1728"/>
              <a:ext cx="0" cy="787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  <p:sp>
          <p:nvSpPr>
            <p:cNvPr id="41997" name="Line 9"/>
            <p:cNvSpPr/>
            <p:nvPr/>
          </p:nvSpPr>
          <p:spPr>
            <a:xfrm flipH="1">
              <a:off x="5040" y="2515"/>
              <a:ext cx="408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41998" name="Text Box 10"/>
            <p:cNvSpPr txBox="1"/>
            <p:nvPr/>
          </p:nvSpPr>
          <p:spPr>
            <a:xfrm>
              <a:off x="5264" y="2016"/>
              <a:ext cx="308" cy="25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marL="342900" indent="-342900">
                <a:spcBef>
                  <a:spcPct val="5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r>
                <a:rPr lang="en-US" altLang="zh-CN" dirty="0">
                  <a:latin typeface="Arial" panose="020B0604020202020204" pitchFamily="34" charset="0"/>
                </a:rPr>
                <a:t>+3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06500" y="4521200"/>
            <a:ext cx="3378200" cy="15081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latin typeface="Arial" panose="020B0604020202020204" pitchFamily="34" charset="0"/>
              </a:rPr>
              <a:t>程序段执行后</a:t>
            </a:r>
            <a:endParaRPr lang="en-US" altLang="zh-CN" dirty="0"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AL=09H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BX=2000H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19800" y="2468563"/>
            <a:ext cx="711200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</a:rPr>
              <a:t>TAB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27100" y="2468563"/>
            <a:ext cx="3403600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</a:rPr>
              <a:t>TAB   DB   0,1,4,9</a:t>
            </a:r>
            <a:r>
              <a:rPr lang="zh-CN" altLang="en-US" dirty="0">
                <a:latin typeface="Arial" panose="020B0604020202020204" pitchFamily="34" charset="0"/>
              </a:rPr>
              <a:t>，</a:t>
            </a:r>
            <a:r>
              <a:rPr lang="en-US" altLang="zh-CN" dirty="0">
                <a:latin typeface="Arial" panose="020B0604020202020204" pitchFamily="34" charset="0"/>
              </a:rPr>
              <a:t>…</a:t>
            </a:r>
            <a:r>
              <a:rPr lang="zh-CN" altLang="en-US" dirty="0">
                <a:latin typeface="Arial" panose="020B0604020202020204" pitchFamily="34" charset="0"/>
              </a:rPr>
              <a:t>，</a:t>
            </a:r>
            <a:r>
              <a:rPr lang="en-US" altLang="zh-CN" dirty="0">
                <a:latin typeface="Arial" panose="020B0604020202020204" pitchFamily="34" charset="0"/>
              </a:rPr>
              <a:t>81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4" name="椭圆形标注 13"/>
          <p:cNvSpPr/>
          <p:nvPr/>
        </p:nvSpPr>
        <p:spPr bwMode="auto">
          <a:xfrm>
            <a:off x="4330700" y="3959225"/>
            <a:ext cx="2603500" cy="561975"/>
          </a:xfrm>
          <a:prstGeom prst="wedgeEllipseCallout">
            <a:avLst>
              <a:gd name="adj1" fmla="val -106965"/>
              <a:gd name="adj2" fmla="val -209617"/>
            </a:avLst>
          </a:prstGeom>
          <a:noFill/>
          <a:ln w="9525" cap="flat" cmpd="sng" algn="ctr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sng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OFFSET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TAB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98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8019" grpId="0"/>
      <p:bldP spid="11" grpId="0"/>
      <p:bldP spid="12" grpId="0"/>
      <p:bldP spid="13" grpId="0"/>
      <p:bldP spid="14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2"/>
          <p:cNvSpPr txBox="1"/>
          <p:nvPr/>
        </p:nvSpPr>
        <p:spPr>
          <a:xfrm>
            <a:off x="0" y="533400"/>
            <a:ext cx="7924800" cy="17068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solidFill>
                  <a:srgbClr val="CC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【例</a:t>
            </a:r>
            <a:r>
              <a:rPr lang="en-US" altLang="zh-CN" sz="2400" dirty="0">
                <a:solidFill>
                  <a:srgbClr val="CC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6</a:t>
            </a:r>
            <a:r>
              <a:rPr lang="zh-CN" altLang="en-US" sz="2400" dirty="0">
                <a:solidFill>
                  <a:srgbClr val="CC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】区别寻找方式、执行过程与结果</a:t>
            </a:r>
          </a:p>
          <a:p>
            <a:pPr>
              <a:spcBef>
                <a:spcPct val="50000"/>
              </a:spcBef>
            </a:pP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MOV    DI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BUFF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LEA      DI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BUFF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MOV     DI</a:t>
            </a:r>
            <a:r>
              <a: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OFFSET  BUFF</a:t>
            </a:r>
          </a:p>
        </p:txBody>
      </p:sp>
      <p:sp>
        <p:nvSpPr>
          <p:cNvPr id="43011" name="Rectangle 1"/>
          <p:cNvSpPr/>
          <p:nvPr/>
        </p:nvSpPr>
        <p:spPr>
          <a:xfrm>
            <a:off x="203200" y="2476500"/>
            <a:ext cx="8674100" cy="3036888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lstStyle/>
          <a:p>
            <a:pPr indent="266700" defTabSz="914400">
              <a:tabLst>
                <a:tab pos="333375" algn="l"/>
              </a:tabLst>
            </a:pPr>
            <a:r>
              <a:rPr lang="en-US" altLang="zh-CN" sz="2800" dirty="0">
                <a:solidFill>
                  <a:schemeClr val="tx1"/>
                </a:solidFill>
                <a:latin typeface="+mn-ea"/>
                <a:ea typeface="+mn-ea"/>
              </a:rPr>
              <a:t>7.  </a:t>
            </a:r>
            <a:r>
              <a:rPr lang="zh-CN" altLang="en-US" sz="2800" dirty="0">
                <a:solidFill>
                  <a:schemeClr val="tx1"/>
                </a:solidFill>
                <a:latin typeface="+mn-ea"/>
                <a:ea typeface="+mn-ea"/>
              </a:rPr>
              <a:t>地址指针装到</a:t>
            </a:r>
            <a:r>
              <a:rPr lang="en-US" altLang="zh-CN" sz="2800" dirty="0">
                <a:solidFill>
                  <a:schemeClr val="tx1"/>
                </a:solidFill>
                <a:latin typeface="+mn-ea"/>
                <a:ea typeface="+mn-ea"/>
              </a:rPr>
              <a:t>DS</a:t>
            </a:r>
            <a:r>
              <a:rPr lang="zh-CN" altLang="en-US" sz="2800" dirty="0">
                <a:solidFill>
                  <a:schemeClr val="tx1"/>
                </a:solidFill>
                <a:latin typeface="+mn-ea"/>
                <a:ea typeface="+mn-ea"/>
              </a:rPr>
              <a:t>和指定的寄存器指令</a:t>
            </a:r>
            <a:r>
              <a:rPr lang="en-US" altLang="zh-CN" sz="2800" dirty="0">
                <a:solidFill>
                  <a:schemeClr val="tx1"/>
                </a:solidFill>
                <a:latin typeface="+mn-ea"/>
                <a:ea typeface="+mn-ea"/>
              </a:rPr>
              <a:t>LDS</a:t>
            </a:r>
            <a:endParaRPr lang="zh-CN" altLang="en-US" sz="2800" dirty="0">
              <a:solidFill>
                <a:schemeClr val="tx1"/>
              </a:solidFill>
              <a:latin typeface="+mn-ea"/>
              <a:ea typeface="+mn-ea"/>
            </a:endParaRPr>
          </a:p>
          <a:p>
            <a:pPr indent="266700" defTabSz="914400" eaLnBrk="0" hangingPunct="0">
              <a:lnSpc>
                <a:spcPts val="2800"/>
              </a:lnSpc>
              <a:tabLst>
                <a:tab pos="333375" algn="l"/>
              </a:tabLst>
            </a:pPr>
            <a:r>
              <a:rPr lang="zh-CN" altLang="en-US" b="0" u="sng" dirty="0">
                <a:solidFill>
                  <a:srgbClr val="FF3300"/>
                </a:solidFill>
                <a:latin typeface="+mn-ea"/>
                <a:ea typeface="+mn-ea"/>
              </a:rPr>
              <a:t>指令格式：</a:t>
            </a:r>
            <a:r>
              <a:rPr lang="en-US" altLang="zh-CN" b="0" u="sng" dirty="0">
                <a:solidFill>
                  <a:srgbClr val="FF3300"/>
                </a:solidFill>
                <a:latin typeface="+mn-ea"/>
                <a:ea typeface="+mn-ea"/>
              </a:rPr>
              <a:t>LDS  REG ,MEM</a:t>
            </a:r>
          </a:p>
          <a:p>
            <a:pPr indent="266700" defTabSz="914400" eaLnBrk="0" hangingPunct="0">
              <a:lnSpc>
                <a:spcPts val="2800"/>
              </a:lnSpc>
              <a:tabLst>
                <a:tab pos="333375" algn="l"/>
              </a:tabLst>
            </a:pP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指令功能：是把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2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个字的地址指针（一个段地址和一个偏移地址）传送到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DS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和另一个指定的寄存器中，其中地址指针的后一个字（即段地址）送到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DS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。</a:t>
            </a:r>
          </a:p>
          <a:p>
            <a:pPr indent="266700" defTabSz="914400" eaLnBrk="0" hangingPunct="0">
              <a:lnSpc>
                <a:spcPts val="2800"/>
              </a:lnSpc>
              <a:buFont typeface="Wingdings" panose="05000000000000000000" pitchFamily="2" charset="2"/>
              <a:tabLst>
                <a:tab pos="333375" algn="l"/>
              </a:tabLst>
            </a:pPr>
            <a:r>
              <a:rPr lang="zh-CN" altLang="en-US" dirty="0">
                <a:solidFill>
                  <a:schemeClr val="tx1"/>
                </a:solidFill>
                <a:latin typeface="+mn-ea"/>
                <a:ea typeface="+mn-ea"/>
              </a:rPr>
              <a:t>例：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设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DS=1000H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 ，（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12200H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）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=00H 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，（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12201H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）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=40H 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，（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12202H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）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=00H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 ，（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12203H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）</a:t>
            </a:r>
            <a:r>
              <a:rPr lang="en-US" altLang="zh-CN" b="0" dirty="0">
                <a:solidFill>
                  <a:schemeClr val="tx1"/>
                </a:solidFill>
                <a:latin typeface="+mn-ea"/>
                <a:ea typeface="+mn-ea"/>
              </a:rPr>
              <a:t>=30H 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。分析</a:t>
            </a:r>
            <a:r>
              <a:rPr lang="en-US" altLang="zh-CN" b="0" u="sng" dirty="0">
                <a:solidFill>
                  <a:srgbClr val="FF3300"/>
                </a:solidFill>
                <a:latin typeface="+mn-ea"/>
                <a:ea typeface="+mn-ea"/>
              </a:rPr>
              <a:t>LDS  DI</a:t>
            </a:r>
            <a:r>
              <a:rPr lang="zh-CN" altLang="en-US" b="0" u="sng" dirty="0">
                <a:solidFill>
                  <a:srgbClr val="FF3300"/>
                </a:solidFill>
                <a:latin typeface="+mn-ea"/>
                <a:ea typeface="+mn-ea"/>
              </a:rPr>
              <a:t>，</a:t>
            </a:r>
            <a:r>
              <a:rPr lang="en-US" altLang="zh-CN" b="0" u="sng" dirty="0">
                <a:solidFill>
                  <a:srgbClr val="FF3300"/>
                </a:solidFill>
                <a:latin typeface="+mn-ea"/>
                <a:ea typeface="+mn-ea"/>
              </a:rPr>
              <a:t>[2200H]</a:t>
            </a:r>
            <a:r>
              <a:rPr lang="zh-CN" altLang="en-US" b="0" dirty="0">
                <a:solidFill>
                  <a:schemeClr val="tx1"/>
                </a:solidFill>
                <a:latin typeface="+mn-ea"/>
                <a:ea typeface="+mn-ea"/>
              </a:rPr>
              <a:t>指令执行结果。    </a:t>
            </a:r>
            <a:endParaRPr lang="en-US" altLang="zh-CN" b="0" dirty="0">
              <a:solidFill>
                <a:schemeClr val="tx1"/>
              </a:solidFill>
              <a:latin typeface="+mn-ea"/>
              <a:ea typeface="+mn-ea"/>
            </a:endParaRPr>
          </a:p>
          <a:p>
            <a:pPr indent="266700" defTabSz="914400" eaLnBrk="0" hangingPunct="0">
              <a:lnSpc>
                <a:spcPts val="2800"/>
              </a:lnSpc>
              <a:buFont typeface="Wingdings" panose="05000000000000000000" pitchFamily="2" charset="2"/>
              <a:tabLst>
                <a:tab pos="333375" algn="l"/>
              </a:tabLst>
            </a:pPr>
            <a:endParaRPr lang="en-US" altLang="zh-CN" b="0" dirty="0">
              <a:solidFill>
                <a:srgbClr val="FF3300"/>
              </a:solidFill>
              <a:latin typeface="+mn-ea"/>
              <a:ea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36700" y="5186363"/>
            <a:ext cx="5014913" cy="152876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indent="266700" defTabSz="914400" eaLnBrk="0" hangingPunct="0">
              <a:lnSpc>
                <a:spcPts val="2800"/>
              </a:lnSpc>
              <a:buFont typeface="Wingdings" panose="05000000000000000000" pitchFamily="2" charset="2"/>
              <a:tabLst>
                <a:tab pos="333375" algn="l"/>
              </a:tabLst>
            </a:pPr>
            <a:r>
              <a:rPr lang="zh-CN" altLang="en-US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解：  </a:t>
            </a:r>
            <a:r>
              <a:rPr lang="en-US" altLang="zh-CN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EA=2200H</a:t>
            </a:r>
          </a:p>
          <a:p>
            <a:pPr indent="266700" defTabSz="914400" eaLnBrk="0" hangingPunct="0">
              <a:lnSpc>
                <a:spcPts val="2800"/>
              </a:lnSpc>
              <a:buFont typeface="Wingdings" panose="05000000000000000000" pitchFamily="2" charset="2"/>
              <a:tabLst>
                <a:tab pos="333375" algn="l"/>
              </a:tabLst>
            </a:pPr>
            <a:r>
              <a:rPr lang="en-US" altLang="zh-CN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  PA=12200H</a:t>
            </a:r>
          </a:p>
          <a:p>
            <a:pPr indent="266700" defTabSz="914400" eaLnBrk="0" hangingPunct="0">
              <a:lnSpc>
                <a:spcPts val="2800"/>
              </a:lnSpc>
              <a:buFont typeface="Wingdings" panose="05000000000000000000" pitchFamily="2" charset="2"/>
              <a:tabLst>
                <a:tab pos="333375" algn="l"/>
              </a:tabLst>
            </a:pPr>
            <a:r>
              <a:rPr lang="en-US" altLang="zh-CN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   DI=(12201_12200H)=4000H</a:t>
            </a:r>
          </a:p>
          <a:p>
            <a:pPr indent="266700" defTabSz="914400" eaLnBrk="0" hangingPunct="0">
              <a:lnSpc>
                <a:spcPts val="2800"/>
              </a:lnSpc>
              <a:buFont typeface="Wingdings" panose="05000000000000000000" pitchFamily="2" charset="2"/>
              <a:tabLst>
                <a:tab pos="333375" algn="l"/>
              </a:tabLst>
            </a:pPr>
            <a:r>
              <a:rPr lang="en-US" altLang="zh-CN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         DS=(12203H_12202H)=3000H</a:t>
            </a:r>
            <a:r>
              <a:rPr lang="zh-CN" altLang="en-US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。      </a:t>
            </a:r>
          </a:p>
        </p:txBody>
      </p:sp>
      <p:sp>
        <p:nvSpPr>
          <p:cNvPr id="44037" name="椭圆形标注 4"/>
          <p:cNvSpPr/>
          <p:nvPr/>
        </p:nvSpPr>
        <p:spPr>
          <a:xfrm>
            <a:off x="6007100" y="927100"/>
            <a:ext cx="2120900" cy="457200"/>
          </a:xfrm>
          <a:prstGeom prst="wedgeEllipseCallout">
            <a:avLst>
              <a:gd name="adj1" fmla="val -147181"/>
              <a:gd name="adj2" fmla="val 429167"/>
            </a:avLst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4038" name="椭圆形标注 5"/>
          <p:cNvSpPr/>
          <p:nvPr/>
        </p:nvSpPr>
        <p:spPr>
          <a:xfrm>
            <a:off x="5016500" y="533400"/>
            <a:ext cx="3517900" cy="561975"/>
          </a:xfrm>
          <a:prstGeom prst="wedgeEllipseCallout">
            <a:avLst>
              <a:gd name="adj1" fmla="val -20833"/>
              <a:gd name="adj2" fmla="val 62500"/>
            </a:avLst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" name="椭圆形标注 7"/>
          <p:cNvSpPr/>
          <p:nvPr/>
        </p:nvSpPr>
        <p:spPr bwMode="auto">
          <a:xfrm>
            <a:off x="4030980" y="1007110"/>
            <a:ext cx="5824220" cy="1610897"/>
          </a:xfrm>
          <a:prstGeom prst="wedgeEllipseCallout">
            <a:avLst>
              <a:gd name="adj1" fmla="val -55276"/>
              <a:gd name="adj2" fmla="val 83989"/>
            </a:avLst>
          </a:prstGeom>
          <a:noFill/>
          <a:ln w="9525" cap="flat" cmpd="sng" algn="ctr">
            <a:solidFill>
              <a:srgbClr val="FF33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sng" strike="noStrike" kern="1200" cap="none" spc="0" normalizeH="0" baseline="0" noProof="0" dirty="0">
                <a:ln>
                  <a:solidFill>
                    <a:srgbClr val="333399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LA(32BIT)</a:t>
            </a:r>
            <a:r>
              <a:rPr kumimoji="0" lang="zh-CN" altLang="en-US" sz="2000" b="1" i="0" u="sng" strike="noStrike" kern="1200" cap="none" spc="0" normalizeH="0" baseline="0" noProof="0" dirty="0">
                <a:ln>
                  <a:solidFill>
                    <a:srgbClr val="333399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存放规则：</a:t>
            </a:r>
            <a:endParaRPr kumimoji="0" lang="en-US" altLang="zh-CN" sz="2000" b="1" i="0" u="sng" strike="noStrike" kern="1200" cap="none" spc="0" normalizeH="0" baseline="0" noProof="0" dirty="0">
              <a:ln>
                <a:solidFill>
                  <a:srgbClr val="333399"/>
                </a:solidFill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solidFill>
                    <a:srgbClr val="333399"/>
                  </a:solidFill>
                </a:ln>
                <a:solidFill>
                  <a:srgbClr val="00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偏移地址（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solidFill>
                    <a:srgbClr val="333399"/>
                  </a:solidFill>
                </a:ln>
                <a:solidFill>
                  <a:srgbClr val="00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EA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solidFill>
                    <a:srgbClr val="333399"/>
                  </a:solidFill>
                </a:ln>
                <a:solidFill>
                  <a:srgbClr val="00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）存放低地址字单元</a:t>
            </a:r>
            <a:endParaRPr kumimoji="0" lang="en-US" altLang="zh-CN" sz="2000" b="1" i="0" u="none" strike="noStrike" kern="1200" cap="none" spc="0" normalizeH="0" baseline="0" noProof="0" dirty="0">
              <a:ln>
                <a:solidFill>
                  <a:srgbClr val="333399"/>
                </a:solidFill>
              </a:ln>
              <a:solidFill>
                <a:srgbClr val="00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solidFill>
                    <a:srgbClr val="333399"/>
                  </a:solidFill>
                </a:ln>
                <a:solidFill>
                  <a:srgbClr val="00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段地址存放高地址字单元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1" grpId="0"/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>
            <p:ph type="title"/>
          </p:nvPr>
        </p:nvSpPr>
        <p:spPr>
          <a:xfrm>
            <a:off x="98425" y="241935"/>
            <a:ext cx="8540750" cy="1143000"/>
          </a:xfrm>
        </p:spPr>
        <p:txBody>
          <a:bodyPr vert="horz" wrap="square" lIns="91440" tIns="45720" rIns="91440" bIns="45720" anchor="ctr" anchorCtr="0"/>
          <a:lstStyle/>
          <a:p>
            <a:r>
              <a:rPr lang="en-US" altLang="zh-CN" dirty="0">
                <a:solidFill>
                  <a:srgbClr val="FF0000"/>
                </a:solidFill>
              </a:rPr>
              <a:t>  </a:t>
            </a:r>
            <a:r>
              <a:rPr lang="zh-CN" altLang="en-US" dirty="0">
                <a:solidFill>
                  <a:srgbClr val="FF0000"/>
                </a:solidFill>
              </a:rPr>
              <a:t>数据传送类指令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0" y="1244600"/>
          <a:ext cx="9144000" cy="5265934"/>
        </p:xfrm>
        <a:graphic>
          <a:graphicData uri="http://schemas.openxmlformats.org/drawingml/2006/table">
            <a:tbl>
              <a:tblPr/>
              <a:tblGrid>
                <a:gridCol w="22676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8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381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9121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分类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助记符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功能说明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9121">
                <a:tc rowSpan="5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1600" b="1" kern="1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通用数据传送指令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highlight>
                            <a:srgbClr val="00FFFF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MOV DST, SRC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DST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SRC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91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highlight>
                            <a:srgbClr val="00FFFF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PUSH SRC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SP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SP-2, (SP+1_SP)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SRC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91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highlight>
                            <a:srgbClr val="00FFFF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POP DST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DST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(SP+1_SP), SP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SP+2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91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highlight>
                            <a:srgbClr val="00FFFF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XCHG OPR1,OPR2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OPR1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←→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OPR2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1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highlight>
                            <a:srgbClr val="00FFFF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XLAT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AL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(BX+AL)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9121">
                <a:tc rowSpan="3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en-US" sz="1600" b="1" kern="1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地址目标传送指令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highlight>
                            <a:srgbClr val="00FFFF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LEA REG,SRC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REG</a:t>
                      </a:r>
                      <a:r>
                        <a:rPr lang="en-US" sz="1600" b="1" i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zh-CN" sz="1600" b="1" i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SRC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的有效地址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91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LDS REG,SRC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REG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alt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SRC), DS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(SRC+2)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91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LES REG,SRC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de-DE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REG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de-DE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(SRC),</a:t>
                      </a:r>
                      <a:r>
                        <a:rPr lang="en-US" altLang="de-DE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lang="de-DE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ES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de-DE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(SRC+2)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9121">
                <a:tc rowSpan="4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endParaRPr lang="de-DE" sz="1600" b="1" kern="1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标志传送指令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LAHF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AH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FLAG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的低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91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SAHF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FLAG</a:t>
                      </a:r>
                      <a:r>
                        <a:rPr lang="zh-CN" alt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的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低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8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位←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AH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65824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PUSHF</a:t>
                      </a:r>
                      <a:endParaRPr lang="zh-CN" sz="1600" b="1" kern="100" dirty="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SP</a:t>
                      </a:r>
                      <a:r>
                        <a:rPr lang="zh-CN" sz="1600" b="1" kern="100" dirty="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 dirty="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SP-2,</a:t>
                      </a:r>
                    </a:p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(SP+1_SP)</a:t>
                      </a:r>
                      <a:r>
                        <a:rPr lang="zh-CN" sz="1600" b="1" kern="100" dirty="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 dirty="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FLAG</a:t>
                      </a:r>
                      <a:endParaRPr lang="zh-CN" sz="1600" b="1" kern="100" dirty="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91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POPF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FLAG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(SP+1_SP), SP</a:t>
                      </a:r>
                      <a:r>
                        <a:rPr lang="zh-CN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kern="100"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SP+2</a:t>
                      </a:r>
                      <a:endParaRPr lang="zh-CN" sz="1600" b="1" kern="100">
                        <a:latin typeface="Times New Roman" panose="02020603050405020304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9121">
                <a:tc rowSpan="2"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highlight>
                            <a:srgbClr val="FFFF00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I/O</a:t>
                      </a:r>
                      <a:r>
                        <a:rPr lang="zh-CN" sz="1600" b="1" kern="100">
                          <a:highlight>
                            <a:srgbClr val="FFFF00"/>
                          </a:highlight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指令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highlight>
                            <a:srgbClr val="FFFF00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IN AX/AL, PORT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u="sng" kern="100">
                          <a:highlight>
                            <a:srgbClr val="FFFF00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AX/AL  </a:t>
                      </a:r>
                      <a:r>
                        <a:rPr lang="zh-CN" sz="1600" b="1" u="sng" kern="100">
                          <a:highlight>
                            <a:srgbClr val="FFFF00"/>
                          </a:highlight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u="sng" kern="100">
                          <a:highlight>
                            <a:srgbClr val="FFFF00"/>
                          </a:highlight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(PORT)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9121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>
                          <a:highlight>
                            <a:srgbClr val="FFFF00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OUT PORT, AX/AL</a:t>
                      </a: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b="1" u="sng" kern="100" dirty="0">
                          <a:highlight>
                            <a:srgbClr val="FFFF00"/>
                          </a:highlight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(PORT)  </a:t>
                      </a:r>
                      <a:r>
                        <a:rPr lang="zh-CN" sz="1600" b="1" u="sng" kern="100" dirty="0">
                          <a:highlight>
                            <a:srgbClr val="FFFF00"/>
                          </a:highlight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←</a:t>
                      </a:r>
                      <a:r>
                        <a:rPr lang="en-US" sz="1600" b="1" u="sng" kern="100" dirty="0">
                          <a:highlight>
                            <a:srgbClr val="FFFF00"/>
                          </a:highlight>
                          <a:latin typeface="Times New Roman" panose="02020603050405020304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AX/AL</a:t>
                      </a:r>
                      <a:endParaRPr lang="en-US" altLang="en-US" sz="1600" b="1" u="sng" kern="100" dirty="0">
                        <a:highlight>
                          <a:srgbClr val="FFFF00"/>
                        </a:highlight>
                        <a:latin typeface="Times New Roman" panose="02020603050405020304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2797" marR="6279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482600"/>
            <a:ext cx="8540750" cy="66675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457200" marR="0" lvl="0" indent="-457200" algn="just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Arial" panose="020B0604020202020204" pitchFamily="34" charset="0"/>
              <a:buChar char="•"/>
              <a:defRPr/>
            </a:pP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在微型计算机中，操作数可能存在的方式：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1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）操作数包含在指令中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——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即指令的操作数场就包含着操作数本身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hlin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  <a:defRPr/>
            </a:pP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2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）操作数包含在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CPU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的某一个内部寄存器中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——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这时指令中的操作数场是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CPU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内部的寄存器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hlin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  <a:defRPr/>
            </a:pP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3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）操作数在内存的数据区中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——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这时指令中的操作数场包含着此操作数的内存地址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hlin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              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4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）操作数在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I/O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接口中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——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这时指令中的操作数场包含着此操作数的端口地址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20000"/>
              </a:lnSpc>
              <a:spcBef>
                <a:spcPct val="5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    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hlin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  <a:defRPr/>
            </a:pP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4179888" y="1619250"/>
            <a:ext cx="1736725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例：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MOV AX,1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4179888" y="3116263"/>
            <a:ext cx="1927225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例：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MOV AX,BX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4179888" y="4324350"/>
            <a:ext cx="2435225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例：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MOV AX,[1000H]</a:t>
            </a:r>
          </a:p>
        </p:txBody>
      </p:sp>
      <p:sp>
        <p:nvSpPr>
          <p:cNvPr id="7" name="Text Box 5"/>
          <p:cNvSpPr txBox="1"/>
          <p:nvPr/>
        </p:nvSpPr>
        <p:spPr>
          <a:xfrm>
            <a:off x="4179888" y="5783263"/>
            <a:ext cx="2028825" cy="3698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例：</a:t>
            </a:r>
            <a:r>
              <a:rPr lang="en-US" altLang="zh-CN" sz="1800" dirty="0">
                <a:solidFill>
                  <a:schemeClr val="accent2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IN  AL,  80H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042" name="Rectangle 2"/>
          <p:cNvSpPr>
            <a:spLocks noGrp="1"/>
          </p:cNvSpPr>
          <p:nvPr>
            <p:ph idx="1"/>
          </p:nvPr>
        </p:nvSpPr>
        <p:spPr>
          <a:xfrm>
            <a:off x="468313" y="279400"/>
            <a:ext cx="8229600" cy="657860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教学目标及基本要求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判断指令正确性；掌握指令的特殊用途；掌握基本操作的程序段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教学内容、教学方式及学时分配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一般加减运算指令（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ADD/ADC/INC/SUB/SBB/DEC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  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1h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BCD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码的校正指令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比较指令（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CMP)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及应用                         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0.5h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求补指令（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NEG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）及应用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乘除法指令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扩展指令                                     （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0.5h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教学内容的重点和难点</a:t>
            </a:r>
          </a:p>
          <a:p>
            <a:pPr eaLnBrk="1" hangingPunct="1"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数据的比较方法（重点）</a:t>
            </a:r>
          </a:p>
          <a:p>
            <a:pPr eaLnBrk="1" hangingPunct="1"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标准位的选择和判断（重点难点）</a:t>
            </a:r>
          </a:p>
          <a:p>
            <a:pPr eaLnBrk="1" hangingPunct="1"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BCD</a:t>
            </a: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码的校正方法（难点）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教学组织形式及教学过程中应注意的问题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教授为主、配合学生的互动情况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注重学生对指令用途的理解和掌握，淡化语法，配合实例和课题练习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主要教学参考书目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黄丽雯等编著，微机原理与接口技术，科学出版社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solidFill>
                  <a:srgbClr val="800000"/>
                </a:solidFill>
              </a:rPr>
              <a:t>思考题与习题等</a:t>
            </a:r>
            <a:r>
              <a:rPr lang="zh-CN" altLang="en-US" sz="2000" dirty="0"/>
              <a:t> 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习题</a:t>
            </a:r>
            <a:r>
              <a:rPr lang="en-US" altLang="zh-CN" sz="18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3.2</a:t>
            </a:r>
          </a:p>
        </p:txBody>
      </p:sp>
      <p:sp>
        <p:nvSpPr>
          <p:cNvPr id="45059" name="Text Box 3"/>
          <p:cNvSpPr txBox="1"/>
          <p:nvPr/>
        </p:nvSpPr>
        <p:spPr>
          <a:xfrm>
            <a:off x="7524750" y="417513"/>
            <a:ext cx="1223963" cy="4572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latin typeface="华文彩云" panose="02010800040101010101" pitchFamily="2" charset="-122"/>
                <a:ea typeface="华文彩云" panose="02010800040101010101" pitchFamily="2" charset="-122"/>
              </a:rPr>
              <a:t>教案三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990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990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5990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5990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5990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5990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5990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5990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5990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5990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5990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5990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500"/>
                                        <p:tgtEl>
                                          <p:spTgt spid="5990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2" dur="500"/>
                                        <p:tgtEl>
                                          <p:spTgt spid="5990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7" dur="500"/>
                                        <p:tgtEl>
                                          <p:spTgt spid="59904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2" dur="500"/>
                                        <p:tgtEl>
                                          <p:spTgt spid="59904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7" dur="500"/>
                                        <p:tgtEl>
                                          <p:spTgt spid="59904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92" dur="500"/>
                                        <p:tgtEl>
                                          <p:spTgt spid="59904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97" dur="500"/>
                                        <p:tgtEl>
                                          <p:spTgt spid="59904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04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2" dur="500"/>
                                        <p:tgtEl>
                                          <p:spTgt spid="59904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9042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C3300"/>
                </a:solidFill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二、算术运算指令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【任务一】</a:t>
            </a:r>
            <a:r>
              <a:rPr lang="zh-CN" altLang="en-US">
                <a:solidFill>
                  <a:schemeClr val="tx2"/>
                </a:solidFill>
              </a:rPr>
              <a:t>两个多字节（多精度）数相加</a:t>
            </a:r>
          </a:p>
          <a:p>
            <a:r>
              <a:rPr lang="zh-CN" altLang="en-US">
                <a:solidFill>
                  <a:schemeClr val="tx2"/>
                </a:solidFill>
              </a:rPr>
              <a:t>【任务二】</a:t>
            </a:r>
            <a:r>
              <a:rPr lang="zh-CN" altLang="en-US">
                <a:solidFill>
                  <a:schemeClr val="tx2"/>
                </a:solidFill>
                <a:sym typeface="+mn-ea"/>
              </a:rPr>
              <a:t>求负数的补码</a:t>
            </a:r>
            <a:endParaRPr lang="zh-CN" altLang="en-US">
              <a:solidFill>
                <a:schemeClr val="tx2"/>
              </a:solidFill>
            </a:endParaRPr>
          </a:p>
          <a:p>
            <a:r>
              <a:rPr lang="zh-CN" altLang="en-US">
                <a:solidFill>
                  <a:schemeClr val="tx2"/>
                </a:solidFill>
              </a:rPr>
              <a:t>【任务三】</a:t>
            </a:r>
            <a:r>
              <a:rPr lang="zh-CN" altLang="en-US">
                <a:solidFill>
                  <a:schemeClr val="tx2"/>
                </a:solidFill>
                <a:sym typeface="+mn-ea"/>
              </a:rPr>
              <a:t>求绝对值</a:t>
            </a:r>
            <a:endParaRPr lang="zh-CN" altLang="en-US">
              <a:solidFill>
                <a:schemeClr val="tx2"/>
              </a:solidFill>
            </a:endParaRPr>
          </a:p>
          <a:p>
            <a:r>
              <a:rPr lang="zh-CN" altLang="en-US">
                <a:solidFill>
                  <a:schemeClr val="tx2"/>
                </a:solidFill>
              </a:rPr>
              <a:t>【任务四】</a:t>
            </a:r>
            <a:r>
              <a:rPr lang="zh-CN" altLang="en-US">
                <a:solidFill>
                  <a:schemeClr val="tx2"/>
                </a:solidFill>
                <a:sym typeface="+mn-ea"/>
              </a:rPr>
              <a:t>找出数组中的最大数</a:t>
            </a:r>
            <a:endParaRPr lang="zh-CN" altLang="en-US">
              <a:solidFill>
                <a:schemeClr val="tx2"/>
              </a:solidFill>
            </a:endParaRPr>
          </a:p>
          <a:p>
            <a:r>
              <a:rPr lang="zh-CN" altLang="en-US">
                <a:solidFill>
                  <a:schemeClr val="tx2"/>
                </a:solidFill>
              </a:rPr>
              <a:t>【任务五】四则运算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汇编语言调试</a:t>
            </a:r>
          </a:p>
        </p:txBody>
      </p:sp>
      <p:sp>
        <p:nvSpPr>
          <p:cNvPr id="533508" name="Text Box 4"/>
          <p:cNvSpPr txBox="1"/>
          <p:nvPr/>
        </p:nvSpPr>
        <p:spPr>
          <a:xfrm>
            <a:off x="748030" y="1828800"/>
            <a:ext cx="6565900" cy="190690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457200" indent="-4572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charset="0"/>
              <a:buChar char="u"/>
            </a:pPr>
            <a:r>
              <a:rPr lang="en-US" altLang="zh-CN" sz="2800" dirty="0">
                <a:solidFill>
                  <a:schemeClr val="tx1"/>
                </a:solidFill>
                <a:latin typeface="Arial" panose="020B0604020202020204" pitchFamily="34" charset="0"/>
              </a:rPr>
              <a:t>Debug</a:t>
            </a:r>
            <a:r>
              <a:rPr lang="zh-CN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中状态标志位的符号含义</a:t>
            </a:r>
          </a:p>
          <a:p>
            <a:pPr marL="457200" indent="-4572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latin typeface="Arial" panose="020B0604020202020204" pitchFamily="34" charset="0"/>
              </a:rPr>
              <a:t>   </a:t>
            </a:r>
            <a:r>
              <a:rPr lang="en-US" altLang="zh-CN" dirty="0">
                <a:latin typeface="Arial" panose="020B0604020202020204" pitchFamily="34" charset="0"/>
              </a:rPr>
              <a:t> </a:t>
            </a:r>
            <a:r>
              <a:rPr lang="zh-CN" altLang="en-US" dirty="0">
                <a:latin typeface="Arial" panose="020B0604020202020204" pitchFamily="34" charset="0"/>
              </a:rPr>
              <a:t> </a:t>
            </a:r>
            <a:r>
              <a:rPr lang="zh-CN" altLang="en-US" dirty="0">
                <a:highlight>
                  <a:srgbClr val="00FFFF"/>
                </a:highlight>
                <a:latin typeface="Arial" panose="020B0604020202020204" pitchFamily="34" charset="0"/>
              </a:rPr>
              <a:t> </a:t>
            </a:r>
            <a:r>
              <a:rPr lang="en-US" altLang="zh-CN" dirty="0">
                <a:highlight>
                  <a:srgbClr val="00FFFF"/>
                </a:highlight>
                <a:latin typeface="Arial" panose="020B0604020202020204" pitchFamily="34" charset="0"/>
              </a:rPr>
              <a:t>AF   SF   CF  OF  ZF  PF</a:t>
            </a:r>
          </a:p>
          <a:p>
            <a:pPr marL="457200" indent="-4572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FF00FF"/>
                </a:solidFill>
                <a:latin typeface="Arial" panose="020B0604020202020204" pitchFamily="34" charset="0"/>
              </a:rPr>
              <a:t>1    AC   NG  CY  OV  ZR  PE</a:t>
            </a:r>
          </a:p>
          <a:p>
            <a:pPr marL="457200" indent="-4572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0    NA   PL   NC  NV  NZ  PO</a:t>
            </a:r>
            <a:r>
              <a:rPr lang="en-US" altLang="zh-CN" dirty="0">
                <a:latin typeface="Arial" panose="020B0604020202020204" pitchFamily="34" charset="0"/>
              </a:rPr>
              <a:t>  </a:t>
            </a:r>
          </a:p>
        </p:txBody>
      </p:sp>
      <p:sp>
        <p:nvSpPr>
          <p:cNvPr id="533509" name="Text Box 5"/>
          <p:cNvSpPr txBox="1"/>
          <p:nvPr/>
        </p:nvSpPr>
        <p:spPr>
          <a:xfrm>
            <a:off x="812800" y="3881120"/>
            <a:ext cx="5652135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342900" indent="-3429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charset="0"/>
              <a:buChar char="u"/>
            </a:pPr>
            <a:r>
              <a:rPr lang="en-US" altLang="zh-CN" sz="2800" dirty="0">
                <a:latin typeface="Arial" panose="020B0604020202020204" pitchFamily="34" charset="0"/>
              </a:rPr>
              <a:t>Debug</a:t>
            </a:r>
            <a:r>
              <a:rPr lang="zh-CN" altLang="en-US" sz="2800" dirty="0">
                <a:latin typeface="Arial" panose="020B0604020202020204" pitchFamily="34" charset="0"/>
              </a:rPr>
              <a:t>中常用命令</a:t>
            </a:r>
          </a:p>
          <a:p>
            <a:pPr marL="342900" indent="-342900"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    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-L                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加载</a:t>
            </a:r>
            <a:r>
              <a:rPr lang="en-US" altLang="zh-CN" dirty="0">
                <a:solidFill>
                  <a:schemeClr val="tx2"/>
                </a:solidFill>
                <a:sym typeface="+mn-ea"/>
              </a:rPr>
              <a:t>.exe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文件</a:t>
            </a:r>
            <a:endParaRPr lang="en-US" altLang="zh-CN" dirty="0">
              <a:solidFill>
                <a:schemeClr val="tx2"/>
              </a:solidFill>
              <a:sym typeface="+mn-ea"/>
            </a:endParaRPr>
          </a:p>
          <a:p>
            <a:pPr marL="342900" indent="-342900"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2"/>
                </a:solidFill>
                <a:sym typeface="+mn-ea"/>
              </a:rPr>
              <a:t>    -U                </a:t>
            </a:r>
            <a:r>
              <a:rPr lang="zh-CN" altLang="en-US" dirty="0">
                <a:solidFill>
                  <a:schemeClr val="tx2"/>
                </a:solidFill>
                <a:sym typeface="+mn-ea"/>
              </a:rPr>
              <a:t>反汇编</a:t>
            </a:r>
            <a:endParaRPr lang="en-US" altLang="zh-CN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342900" indent="-342900"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    -R                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查看或修改寄存器内容</a:t>
            </a:r>
            <a:endParaRPr lang="en-US" altLang="zh-CN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342900" indent="-342900"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    -A                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输入汇编指令</a:t>
            </a:r>
            <a:endParaRPr lang="en-US" altLang="zh-CN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342900" indent="-342900"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    -G               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运行程序</a:t>
            </a:r>
            <a:endParaRPr lang="en-US" altLang="zh-CN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342900" indent="-342900"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    -D                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查看内存片区内容</a:t>
            </a:r>
            <a:endParaRPr lang="en-US" altLang="zh-CN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342900" indent="-342900"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    -E                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修改内存单元内容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533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533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3508" grpId="0"/>
      <p:bldP spid="533509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Rot="1"/>
          </p:cNvSpPr>
          <p:nvPr>
            <p:ph idx="1"/>
          </p:nvPr>
        </p:nvSpPr>
        <p:spPr>
          <a:xfrm>
            <a:off x="0" y="434975"/>
            <a:ext cx="9144000" cy="3690938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(1)</a:t>
            </a:r>
            <a:r>
              <a:rPr lang="zh-CN" altLang="en-US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加法指令 </a:t>
            </a: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.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ADD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</a:t>
            </a:r>
            <a:r>
              <a:rPr lang="en-US" altLang="zh-CN" sz="2400" b="1" dirty="0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dst,src</a:t>
            </a:r>
            <a:endParaRPr lang="en-US" altLang="zh-CN" sz="2400" b="1" dirty="0">
              <a:latin typeface="楷体_GB2312" panose="02010609030101010101" pitchFamily="49" charset="-122"/>
              <a:ea typeface="楷体_GB2312" panose="02010609030101010101" pitchFamily="49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          .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ADC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</a:t>
            </a:r>
            <a:r>
              <a:rPr lang="en-US" altLang="zh-CN" sz="2400" b="1" dirty="0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dst,src</a:t>
            </a:r>
            <a:endParaRPr lang="en-US" altLang="zh-CN" sz="2400" b="1" dirty="0">
              <a:latin typeface="楷体_GB2312" panose="02010609030101010101" pitchFamily="49" charset="-122"/>
              <a:ea typeface="楷体_GB2312" panose="02010609030101010101" pitchFamily="49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          .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INC 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</a:t>
            </a:r>
            <a:r>
              <a:rPr lang="en-US" altLang="zh-CN" sz="2400" b="1" dirty="0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dst</a:t>
            </a:r>
            <a:endParaRPr lang="en-US" altLang="zh-CN" sz="2400" b="1" dirty="0">
              <a:latin typeface="楷体_GB2312" panose="02010609030101010101" pitchFamily="49" charset="-122"/>
              <a:ea typeface="楷体_GB2312" panose="02010609030101010101" pitchFamily="49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          .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DAA</a:t>
            </a:r>
            <a:endParaRPr lang="en-US" altLang="zh-CN" sz="2400" b="1" dirty="0">
              <a:latin typeface="楷体_GB2312" panose="02010609030101010101" pitchFamily="49" charset="-122"/>
              <a:ea typeface="楷体_GB2312" panose="02010609030101010101" pitchFamily="49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          .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AAA</a:t>
            </a:r>
            <a:endParaRPr lang="en-US" altLang="zh-CN" sz="2400" b="1" dirty="0">
              <a:latin typeface="楷体_GB2312" panose="02010609030101010101" pitchFamily="49" charset="-122"/>
              <a:ea typeface="楷体_GB2312" panose="02010609030101010101" pitchFamily="49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(2)</a:t>
            </a:r>
            <a:r>
              <a:rPr lang="zh-CN" altLang="en-US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减法指令   </a:t>
            </a:r>
            <a:r>
              <a:rPr lang="en-US" altLang="zh-CN" sz="2400" b="1" dirty="0">
                <a:solidFill>
                  <a:srgbClr val="CC33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SUB  SBB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CMP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</a:t>
            </a:r>
            <a:r>
              <a:rPr lang="en-US" altLang="zh-CN" sz="2400" b="1" dirty="0">
                <a:solidFill>
                  <a:srgbClr val="CC33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DEC 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NEG 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</a:t>
            </a:r>
            <a:r>
              <a:rPr lang="en-US" altLang="zh-CN" sz="2400" b="1" dirty="0">
                <a:solidFill>
                  <a:srgbClr val="CC33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DAS     AAS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(3)</a:t>
            </a:r>
            <a:r>
              <a:rPr lang="zh-CN" altLang="en-US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乘法指令 </a:t>
            </a: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.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MUL</a:t>
            </a: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</a:t>
            </a:r>
            <a:r>
              <a:rPr lang="en-US" altLang="zh-CN" sz="2400" b="1" dirty="0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src</a:t>
            </a: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;            . 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IMUL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</a:t>
            </a: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</a:t>
            </a:r>
            <a:r>
              <a:rPr lang="en-US" altLang="zh-CN" sz="2400" b="1" dirty="0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src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(4)</a:t>
            </a:r>
            <a:r>
              <a:rPr lang="zh-CN" altLang="en-US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除法指令 </a:t>
            </a: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.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DIV</a:t>
            </a: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</a:t>
            </a:r>
            <a:r>
              <a:rPr lang="en-US" altLang="zh-CN" sz="2400" b="1" dirty="0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src</a:t>
            </a: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           . 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IDIV</a:t>
            </a:r>
            <a:r>
              <a:rPr lang="en-US" altLang="zh-CN" sz="2400" b="1" dirty="0">
                <a:latin typeface="楷体_GB2312" panose="02010609030101010101" pitchFamily="49" charset="-122"/>
                <a:ea typeface="楷体_GB2312" panose="02010609030101010101" pitchFamily="49" charset="-122"/>
              </a:rPr>
              <a:t>  </a:t>
            </a:r>
            <a:r>
              <a:rPr lang="en-US" altLang="zh-CN" sz="2400" b="1" dirty="0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src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         .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CBW</a:t>
            </a:r>
            <a:r>
              <a:rPr lang="en-US" altLang="zh-CN" sz="2400" b="1" dirty="0">
                <a:solidFill>
                  <a:srgbClr val="000099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               .  </a:t>
            </a:r>
            <a:r>
              <a:rPr lang="en-US" altLang="zh-CN" sz="2400" b="1" dirty="0">
                <a:solidFill>
                  <a:schemeClr val="tx2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CWD</a:t>
            </a:r>
            <a:r>
              <a:rPr lang="en-US" altLang="zh-CN" sz="2400" b="1" dirty="0">
                <a:solidFill>
                  <a:srgbClr val="FF6600"/>
                </a:solidFill>
                <a:latin typeface="楷体_GB2312" panose="02010609030101010101" pitchFamily="49" charset="-122"/>
                <a:ea typeface="楷体_GB2312" panose="02010609030101010101" pitchFamily="49" charset="-122"/>
              </a:rPr>
              <a:t>   </a:t>
            </a:r>
          </a:p>
        </p:txBody>
      </p:sp>
      <p:sp>
        <p:nvSpPr>
          <p:cNvPr id="47107" name="Line 3"/>
          <p:cNvSpPr/>
          <p:nvPr/>
        </p:nvSpPr>
        <p:spPr>
          <a:xfrm>
            <a:off x="2357438" y="5251450"/>
            <a:ext cx="690562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47108" name="Line 4"/>
          <p:cNvSpPr/>
          <p:nvPr/>
        </p:nvSpPr>
        <p:spPr>
          <a:xfrm>
            <a:off x="3608388" y="5262563"/>
            <a:ext cx="76835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576517" name="Rectangle 5"/>
          <p:cNvSpPr/>
          <p:nvPr/>
        </p:nvSpPr>
        <p:spPr>
          <a:xfrm>
            <a:off x="1500188" y="4672013"/>
            <a:ext cx="6950075" cy="1465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被乘数</a:t>
            </a:r>
            <a:r>
              <a:rPr lang="zh-CN" altLang="en-US" sz="1800" dirty="0">
                <a:solidFill>
                  <a:srgbClr val="FF6600"/>
                </a:solidFill>
                <a:latin typeface="Arial" panose="020B0604020202020204" pitchFamily="34" charset="0"/>
              </a:rPr>
              <a:t>        </a:t>
            </a:r>
            <a:r>
              <a:rPr lang="en-US" altLang="zh-CN" sz="1800" dirty="0">
                <a:solidFill>
                  <a:srgbClr val="000099"/>
                </a:solidFill>
                <a:latin typeface="Arial" panose="020B0604020202020204" pitchFamily="34" charset="0"/>
              </a:rPr>
              <a:t>al                 ax                  </a:t>
            </a:r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被除数</a:t>
            </a:r>
            <a:r>
              <a:rPr lang="zh-CN" altLang="en-US" sz="1800" dirty="0">
                <a:solidFill>
                  <a:srgbClr val="FF6600"/>
                </a:solidFill>
                <a:latin typeface="Arial" panose="020B0604020202020204" pitchFamily="34" charset="0"/>
              </a:rPr>
              <a:t> </a:t>
            </a:r>
            <a:r>
              <a:rPr lang="zh-CN" altLang="en-US" sz="1800" dirty="0">
                <a:solidFill>
                  <a:srgbClr val="000099"/>
                </a:solidFill>
                <a:latin typeface="Arial" panose="020B0604020202020204" pitchFamily="34" charset="0"/>
              </a:rPr>
              <a:t>   </a:t>
            </a:r>
            <a:r>
              <a:rPr lang="en-US" altLang="zh-CN" sz="1800" dirty="0">
                <a:solidFill>
                  <a:srgbClr val="000099"/>
                </a:solidFill>
                <a:latin typeface="Arial" panose="020B0604020202020204" pitchFamily="34" charset="0"/>
              </a:rPr>
              <a:t>ax             dx  ax</a:t>
            </a:r>
          </a:p>
          <a:p>
            <a:r>
              <a:rPr lang="en-US" altLang="zh-CN" sz="1800" dirty="0">
                <a:solidFill>
                  <a:srgbClr val="FF6600"/>
                </a:solidFill>
                <a:latin typeface="Arial" panose="020B0604020202020204" pitchFamily="34" charset="0"/>
              </a:rPr>
              <a:t>    </a:t>
            </a:r>
            <a:r>
              <a:rPr lang="zh-CN" alt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乘数</a:t>
            </a:r>
            <a:r>
              <a:rPr lang="zh-CN" altLang="en-US" sz="1800" dirty="0">
                <a:solidFill>
                  <a:srgbClr val="FF6600"/>
                </a:solidFill>
                <a:latin typeface="Arial" panose="020B0604020202020204" pitchFamily="34" charset="0"/>
              </a:rPr>
              <a:t>        </a:t>
            </a:r>
            <a:r>
              <a:rPr lang="en-US" altLang="zh-CN" sz="1800" dirty="0">
                <a:solidFill>
                  <a:srgbClr val="000099"/>
                </a:solidFill>
                <a:latin typeface="Arial" panose="020B0604020202020204" pitchFamily="34" charset="0"/>
              </a:rPr>
              <a:t>bl                cx</a:t>
            </a:r>
            <a:r>
              <a:rPr lang="en-US" altLang="zh-CN" sz="1800" dirty="0">
                <a:solidFill>
                  <a:srgbClr val="FF6600"/>
                </a:solidFill>
                <a:latin typeface="Arial" panose="020B0604020202020204" pitchFamily="34" charset="0"/>
              </a:rPr>
              <a:t>                   </a:t>
            </a:r>
            <a:r>
              <a:rPr lang="zh-CN" alt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除数</a:t>
            </a:r>
            <a:r>
              <a:rPr lang="zh-CN" altLang="en-US" sz="1800" dirty="0">
                <a:solidFill>
                  <a:srgbClr val="FF6600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1800" dirty="0">
                <a:solidFill>
                  <a:srgbClr val="000099"/>
                </a:solidFill>
                <a:latin typeface="Arial" panose="020B0604020202020204" pitchFamily="34" charset="0"/>
              </a:rPr>
              <a:t>bl              bx</a:t>
            </a:r>
          </a:p>
          <a:p>
            <a:r>
              <a:rPr lang="en-US" altLang="zh-CN" sz="1800" dirty="0">
                <a:solidFill>
                  <a:srgbClr val="FF6600"/>
                </a:solidFill>
                <a:latin typeface="Arial" panose="020B0604020202020204" pitchFamily="34" charset="0"/>
              </a:rPr>
              <a:t>       </a:t>
            </a: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 </a:t>
            </a:r>
            <a:endParaRPr lang="en-US" altLang="zh-CN" sz="1800" dirty="0">
              <a:solidFill>
                <a:srgbClr val="006600"/>
              </a:solidFill>
              <a:latin typeface="Arial" panose="020B0604020202020204" pitchFamily="34" charset="0"/>
            </a:endParaRPr>
          </a:p>
          <a:p>
            <a:endParaRPr lang="en-US" altLang="zh-CN" sz="1800" dirty="0">
              <a:solidFill>
                <a:srgbClr val="006600"/>
              </a:solidFill>
              <a:latin typeface="Arial" panose="020B0604020202020204" pitchFamily="34" charset="0"/>
            </a:endParaRPr>
          </a:p>
          <a:p>
            <a:r>
              <a:rPr lang="en-US" altLang="zh-CN" sz="1800" dirty="0">
                <a:solidFill>
                  <a:srgbClr val="006600"/>
                </a:solidFill>
                <a:latin typeface="Arial" panose="020B0604020202020204" pitchFamily="34" charset="0"/>
              </a:rPr>
              <a:t>                                                                 </a:t>
            </a:r>
          </a:p>
        </p:txBody>
      </p:sp>
      <p:sp>
        <p:nvSpPr>
          <p:cNvPr id="576518" name="Rectangle 6"/>
          <p:cNvSpPr/>
          <p:nvPr/>
        </p:nvSpPr>
        <p:spPr>
          <a:xfrm>
            <a:off x="5864225" y="4321175"/>
            <a:ext cx="858838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商 </a:t>
            </a:r>
            <a:r>
              <a:rPr lang="zh-CN" altLang="en-US" sz="1800" dirty="0">
                <a:solidFill>
                  <a:srgbClr val="FF6600"/>
                </a:solidFill>
                <a:latin typeface="Arial" panose="020B0604020202020204" pitchFamily="34" charset="0"/>
              </a:rPr>
              <a:t>   </a:t>
            </a:r>
            <a:r>
              <a:rPr lang="en-US" altLang="zh-CN" sz="1800" dirty="0">
                <a:solidFill>
                  <a:srgbClr val="006600"/>
                </a:solidFill>
                <a:latin typeface="Arial" panose="020B0604020202020204" pitchFamily="34" charset="0"/>
              </a:rPr>
              <a:t>al</a:t>
            </a:r>
          </a:p>
        </p:txBody>
      </p:sp>
      <p:sp>
        <p:nvSpPr>
          <p:cNvPr id="576519" name="Rectangle 7"/>
          <p:cNvSpPr/>
          <p:nvPr/>
        </p:nvSpPr>
        <p:spPr>
          <a:xfrm>
            <a:off x="7794625" y="4289425"/>
            <a:ext cx="438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rgbClr val="006600"/>
                </a:solidFill>
                <a:latin typeface="Arial" panose="020B0604020202020204" pitchFamily="34" charset="0"/>
              </a:rPr>
              <a:t>ax</a:t>
            </a:r>
          </a:p>
        </p:txBody>
      </p:sp>
      <p:grpSp>
        <p:nvGrpSpPr>
          <p:cNvPr id="47112" name="Group 8"/>
          <p:cNvGrpSpPr/>
          <p:nvPr/>
        </p:nvGrpSpPr>
        <p:grpSpPr>
          <a:xfrm>
            <a:off x="5864225" y="4659313"/>
            <a:ext cx="858838" cy="701675"/>
            <a:chOff x="3694" y="2935"/>
            <a:chExt cx="541" cy="442"/>
          </a:xfrm>
        </p:grpSpPr>
        <p:sp>
          <p:nvSpPr>
            <p:cNvPr id="47125" name="Line 9"/>
            <p:cNvSpPr/>
            <p:nvPr/>
          </p:nvSpPr>
          <p:spPr>
            <a:xfrm>
              <a:off x="3979" y="2935"/>
              <a:ext cx="25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47126" name="Freeform 10"/>
            <p:cNvSpPr/>
            <p:nvPr/>
          </p:nvSpPr>
          <p:spPr>
            <a:xfrm>
              <a:off x="3694" y="2953"/>
              <a:ext cx="348" cy="424"/>
            </a:xfrm>
            <a:custGeom>
              <a:avLst/>
              <a:gdLst>
                <a:gd name="txL" fmla="*/ 0 w 348"/>
                <a:gd name="txT" fmla="*/ 0 h 424"/>
                <a:gd name="txR" fmla="*/ 348 w 348"/>
                <a:gd name="txB" fmla="*/ 424 h 424"/>
              </a:gdLst>
              <a:ahLst/>
              <a:cxnLst>
                <a:cxn ang="0">
                  <a:pos x="283" y="0"/>
                </a:cxn>
                <a:cxn ang="0">
                  <a:pos x="301" y="357"/>
                </a:cxn>
                <a:cxn ang="0">
                  <a:pos x="0" y="402"/>
                </a:cxn>
              </a:cxnLst>
              <a:rect l="txL" t="txT" r="txR" b="txB"/>
              <a:pathLst>
                <a:path w="348" h="424">
                  <a:moveTo>
                    <a:pt x="283" y="0"/>
                  </a:moveTo>
                  <a:cubicBezTo>
                    <a:pt x="315" y="145"/>
                    <a:pt x="348" y="290"/>
                    <a:pt x="301" y="357"/>
                  </a:cubicBezTo>
                  <a:cubicBezTo>
                    <a:pt x="254" y="424"/>
                    <a:pt x="50" y="396"/>
                    <a:pt x="0" y="402"/>
                  </a:cubicBezTo>
                </a:path>
              </a:pathLst>
            </a:custGeom>
            <a:noFill/>
            <a:ln w="9525" cap="flat" cmpd="sng">
              <a:solidFill>
                <a:schemeClr val="tx1">
                  <a:alpha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7113" name="Group 11"/>
          <p:cNvGrpSpPr/>
          <p:nvPr/>
        </p:nvGrpSpPr>
        <p:grpSpPr>
          <a:xfrm>
            <a:off x="6775450" y="4676775"/>
            <a:ext cx="1235075" cy="657225"/>
            <a:chOff x="3694" y="2935"/>
            <a:chExt cx="541" cy="442"/>
          </a:xfrm>
        </p:grpSpPr>
        <p:sp>
          <p:nvSpPr>
            <p:cNvPr id="47123" name="Line 12"/>
            <p:cNvSpPr/>
            <p:nvPr/>
          </p:nvSpPr>
          <p:spPr>
            <a:xfrm>
              <a:off x="3979" y="2935"/>
              <a:ext cx="256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</p:sp>
        <p:sp>
          <p:nvSpPr>
            <p:cNvPr id="47124" name="Freeform 13"/>
            <p:cNvSpPr/>
            <p:nvPr/>
          </p:nvSpPr>
          <p:spPr>
            <a:xfrm>
              <a:off x="3694" y="2953"/>
              <a:ext cx="348" cy="424"/>
            </a:xfrm>
            <a:custGeom>
              <a:avLst/>
              <a:gdLst>
                <a:gd name="txL" fmla="*/ 0 w 348"/>
                <a:gd name="txT" fmla="*/ 0 h 424"/>
                <a:gd name="txR" fmla="*/ 348 w 348"/>
                <a:gd name="txB" fmla="*/ 424 h 424"/>
              </a:gdLst>
              <a:ahLst/>
              <a:cxnLst>
                <a:cxn ang="0">
                  <a:pos x="283" y="0"/>
                </a:cxn>
                <a:cxn ang="0">
                  <a:pos x="301" y="357"/>
                </a:cxn>
                <a:cxn ang="0">
                  <a:pos x="0" y="402"/>
                </a:cxn>
              </a:cxnLst>
              <a:rect l="txL" t="txT" r="txR" b="txB"/>
              <a:pathLst>
                <a:path w="348" h="424">
                  <a:moveTo>
                    <a:pt x="283" y="0"/>
                  </a:moveTo>
                  <a:cubicBezTo>
                    <a:pt x="315" y="145"/>
                    <a:pt x="348" y="290"/>
                    <a:pt x="301" y="357"/>
                  </a:cubicBezTo>
                  <a:cubicBezTo>
                    <a:pt x="254" y="424"/>
                    <a:pt x="50" y="396"/>
                    <a:pt x="0" y="402"/>
                  </a:cubicBezTo>
                </a:path>
              </a:pathLst>
            </a:custGeom>
            <a:noFill/>
            <a:ln w="9525" cap="flat" cmpd="sng">
              <a:solidFill>
                <a:schemeClr val="tx1">
                  <a:alpha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7114" name="Line 14"/>
          <p:cNvSpPr/>
          <p:nvPr/>
        </p:nvSpPr>
        <p:spPr>
          <a:xfrm>
            <a:off x="5646738" y="5588000"/>
            <a:ext cx="2586037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7115" name="Line 15"/>
          <p:cNvSpPr/>
          <p:nvPr/>
        </p:nvSpPr>
        <p:spPr>
          <a:xfrm>
            <a:off x="6596063" y="5588000"/>
            <a:ext cx="0" cy="261938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7116" name="Line 16"/>
          <p:cNvSpPr/>
          <p:nvPr/>
        </p:nvSpPr>
        <p:spPr>
          <a:xfrm>
            <a:off x="8010525" y="5588000"/>
            <a:ext cx="0" cy="261938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7117" name="AutoShape 17"/>
          <p:cNvSpPr/>
          <p:nvPr/>
        </p:nvSpPr>
        <p:spPr>
          <a:xfrm>
            <a:off x="4775200" y="434975"/>
            <a:ext cx="522288" cy="1204913"/>
          </a:xfrm>
          <a:prstGeom prst="rightBrace">
            <a:avLst>
              <a:gd name="adj1" fmla="val 19224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76530" name="Text Box 18"/>
          <p:cNvSpPr txBox="1"/>
          <p:nvPr/>
        </p:nvSpPr>
        <p:spPr>
          <a:xfrm>
            <a:off x="5481638" y="908050"/>
            <a:ext cx="2586037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二进制加法运算</a:t>
            </a:r>
          </a:p>
        </p:txBody>
      </p:sp>
      <p:sp>
        <p:nvSpPr>
          <p:cNvPr id="47119" name="AutoShape 19"/>
          <p:cNvSpPr/>
          <p:nvPr/>
        </p:nvSpPr>
        <p:spPr>
          <a:xfrm>
            <a:off x="4775200" y="1639888"/>
            <a:ext cx="522288" cy="696912"/>
          </a:xfrm>
          <a:prstGeom prst="rightBrace">
            <a:avLst>
              <a:gd name="adj1" fmla="val 11119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76532" name="Text Box 20"/>
          <p:cNvSpPr txBox="1"/>
          <p:nvPr/>
        </p:nvSpPr>
        <p:spPr>
          <a:xfrm>
            <a:off x="5481638" y="1639888"/>
            <a:ext cx="1944687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BCD</a:t>
            </a:r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码加法运算调整指令</a:t>
            </a:r>
          </a:p>
        </p:txBody>
      </p:sp>
      <p:sp>
        <p:nvSpPr>
          <p:cNvPr id="576533" name="Rectangle 21"/>
          <p:cNvSpPr/>
          <p:nvPr/>
        </p:nvSpPr>
        <p:spPr>
          <a:xfrm>
            <a:off x="5594350" y="5937250"/>
            <a:ext cx="2638425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余数</a:t>
            </a:r>
            <a:r>
              <a:rPr lang="zh-CN" altLang="en-US" sz="1800" dirty="0">
                <a:solidFill>
                  <a:srgbClr val="FF6600"/>
                </a:solidFill>
                <a:latin typeface="Arial" panose="020B0604020202020204" pitchFamily="34" charset="0"/>
              </a:rPr>
              <a:t>    </a:t>
            </a:r>
            <a:r>
              <a:rPr lang="en-US" altLang="zh-CN" sz="1800" dirty="0">
                <a:solidFill>
                  <a:srgbClr val="006600"/>
                </a:solidFill>
                <a:latin typeface="Arial" panose="020B0604020202020204" pitchFamily="34" charset="0"/>
              </a:rPr>
              <a:t>ah                   dx</a:t>
            </a:r>
          </a:p>
        </p:txBody>
      </p:sp>
      <p:sp>
        <p:nvSpPr>
          <p:cNvPr id="576534" name="Rectangle 22"/>
          <p:cNvSpPr/>
          <p:nvPr/>
        </p:nvSpPr>
        <p:spPr>
          <a:xfrm>
            <a:off x="2032000" y="5368925"/>
            <a:ext cx="2344738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1800" dirty="0">
                <a:solidFill>
                  <a:srgbClr val="CC3300"/>
                </a:solidFill>
                <a:latin typeface="Arial" panose="020B0604020202020204" pitchFamily="34" charset="0"/>
              </a:rPr>
              <a:t>积</a:t>
            </a:r>
            <a:r>
              <a:rPr lang="zh-CN" altLang="en-US" sz="1800" dirty="0">
                <a:solidFill>
                  <a:srgbClr val="FF6600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1800" dirty="0">
                <a:solidFill>
                  <a:srgbClr val="006600"/>
                </a:solidFill>
                <a:latin typeface="Arial" panose="020B0604020202020204" pitchFamily="34" charset="0"/>
              </a:rPr>
              <a:t>ah al           dx ax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6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76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76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576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6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65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76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76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6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765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6517" grpId="0"/>
      <p:bldP spid="576518" grpId="0"/>
      <p:bldP spid="576519" grpId="0"/>
      <p:bldP spid="576533" grpId="0"/>
      <p:bldP spid="57653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/>
          </p:cNvSpPr>
          <p:nvPr>
            <p:ph idx="1"/>
          </p:nvPr>
        </p:nvSpPr>
        <p:spPr>
          <a:xfrm>
            <a:off x="457200" y="409575"/>
            <a:ext cx="8686800" cy="3794125"/>
          </a:xfrm>
        </p:spPr>
        <p:txBody>
          <a:bodyPr vert="horz" wrap="square" lIns="91440" tIns="45720" rIns="91440" bIns="45720" anchor="t" anchorCtr="0"/>
          <a:lstStyle/>
          <a:p>
            <a:pPr algn="ctr" eaLnBrk="1" hangingPunct="1">
              <a:buNone/>
            </a:pPr>
            <a:r>
              <a:rPr lang="zh-CN" altLang="en-US" sz="4000" b="1" dirty="0">
                <a:solidFill>
                  <a:srgbClr val="FF3300"/>
                </a:solidFill>
                <a:latin typeface="宋体" panose="02010600030101010101" pitchFamily="2" charset="-122"/>
              </a:rPr>
              <a:t>加法指令</a:t>
            </a:r>
          </a:p>
          <a:p>
            <a:pPr eaLnBrk="1" hangingPunct="1">
              <a:buNone/>
            </a:pPr>
            <a:r>
              <a:rPr lang="en-US" altLang="zh-CN" sz="2400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、</a:t>
            </a:r>
            <a:r>
              <a:rPr lang="en-US" altLang="zh-CN" sz="2400" b="1" dirty="0">
                <a:latin typeface="宋体" panose="02010600030101010101" pitchFamily="2" charset="-122"/>
              </a:rPr>
              <a:t>ADD</a:t>
            </a:r>
            <a:r>
              <a:rPr lang="zh-CN" altLang="en-US" sz="2400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buNone/>
            </a:pPr>
            <a:r>
              <a:rPr lang="zh-CN" altLang="en-US" sz="2400" dirty="0">
                <a:latin typeface="宋体" panose="02010600030101010101" pitchFamily="2" charset="-122"/>
              </a:rPr>
              <a:t>格式：</a:t>
            </a:r>
            <a:r>
              <a:rPr lang="en-US" altLang="zh-CN" sz="2400" b="1" dirty="0">
                <a:solidFill>
                  <a:srgbClr val="CC3300"/>
                </a:solidFill>
                <a:latin typeface="宋体" panose="02010600030101010101" pitchFamily="2" charset="-122"/>
              </a:rPr>
              <a:t>ADD   dst, src</a:t>
            </a:r>
          </a:p>
          <a:p>
            <a:pPr eaLnBrk="1" hangingPunct="1">
              <a:buNone/>
            </a:pPr>
            <a:r>
              <a:rPr lang="zh-CN" altLang="en-US" sz="2400" dirty="0">
                <a:latin typeface="宋体" panose="02010600030101010101" pitchFamily="2" charset="-122"/>
              </a:rPr>
              <a:t>功能： </a:t>
            </a:r>
            <a:r>
              <a:rPr lang="en-US" altLang="zh-CN" sz="2400" b="1" dirty="0">
                <a:latin typeface="宋体" panose="02010600030101010101" pitchFamily="2" charset="-122"/>
              </a:rPr>
              <a:t>dst</a:t>
            </a:r>
            <a:r>
              <a:rPr lang="en-US" altLang="zh-CN" sz="2400" dirty="0">
                <a:latin typeface="宋体" panose="02010600030101010101" pitchFamily="2" charset="-122"/>
              </a:rPr>
              <a:t> ←</a:t>
            </a:r>
            <a:r>
              <a:rPr lang="en-US" altLang="zh-CN" sz="2400" b="1" dirty="0">
                <a:latin typeface="宋体" panose="02010600030101010101" pitchFamily="2" charset="-122"/>
              </a:rPr>
              <a:t>dst+src</a:t>
            </a:r>
          </a:p>
          <a:p>
            <a:pPr eaLnBrk="1" hangingPunct="1">
              <a:buNone/>
            </a:pP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注意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:</a:t>
            </a:r>
          </a:p>
          <a:p>
            <a:pPr eaLnBrk="1" hangingPunct="1">
              <a:buNone/>
            </a:pPr>
            <a:r>
              <a:rPr lang="en-US" altLang="zh-CN" sz="2400" b="1" dirty="0">
                <a:solidFill>
                  <a:schemeClr val="hlink"/>
                </a:solidFill>
                <a:latin typeface="宋体" panose="02010600030101010101" pitchFamily="2" charset="-122"/>
              </a:rPr>
              <a:t>(1)</a:t>
            </a:r>
            <a:r>
              <a:rPr lang="zh-CN" altLang="en-US" sz="2400" b="1" dirty="0">
                <a:solidFill>
                  <a:schemeClr val="hlink"/>
                </a:solidFill>
                <a:latin typeface="宋体" panose="02010600030101010101" pitchFamily="2" charset="-122"/>
              </a:rPr>
              <a:t>源和目的操作数不能同时为存储单元</a:t>
            </a:r>
            <a:r>
              <a:rPr lang="en-US" altLang="zh-CN" sz="2400" b="1" dirty="0">
                <a:solidFill>
                  <a:schemeClr val="hlink"/>
                </a:solidFill>
                <a:latin typeface="宋体" panose="02010600030101010101" pitchFamily="2" charset="-122"/>
              </a:rPr>
              <a:t>;</a:t>
            </a:r>
          </a:p>
          <a:p>
            <a:pPr eaLnBrk="1" hangingPunct="1">
              <a:buNone/>
            </a:pPr>
            <a:r>
              <a:rPr lang="en-US" altLang="zh-CN" sz="2400" b="1" dirty="0">
                <a:solidFill>
                  <a:schemeClr val="hlink"/>
                </a:solidFill>
                <a:latin typeface="宋体" panose="02010600030101010101" pitchFamily="2" charset="-122"/>
              </a:rPr>
              <a:t>(2)</a:t>
            </a:r>
            <a:r>
              <a:rPr lang="zh-CN" altLang="en-US" sz="2400" b="1" dirty="0">
                <a:solidFill>
                  <a:schemeClr val="hlink"/>
                </a:solidFill>
                <a:latin typeface="宋体" panose="02010600030101010101" pitchFamily="2" charset="-122"/>
              </a:rPr>
              <a:t>标志寄存器中状态位随运算结果变化</a:t>
            </a:r>
          </a:p>
          <a:p>
            <a:pPr eaLnBrk="1" hangingPunct="1">
              <a:buNone/>
            </a:pPr>
            <a:r>
              <a:rPr lang="en-US" altLang="zh-CN" sz="2400" b="1" dirty="0">
                <a:solidFill>
                  <a:schemeClr val="hlink"/>
                </a:solidFill>
                <a:latin typeface="宋体" panose="02010600030101010101" pitchFamily="2" charset="-122"/>
              </a:rPr>
              <a:t>(3)</a:t>
            </a:r>
            <a:r>
              <a:rPr lang="zh-CN" altLang="en-US" sz="2400" b="1" dirty="0">
                <a:solidFill>
                  <a:schemeClr val="hlink"/>
                </a:solidFill>
                <a:latin typeface="宋体" panose="02010600030101010101" pitchFamily="2" charset="-122"/>
              </a:rPr>
              <a:t>操作数是有符号或无符号数由程序员解释</a:t>
            </a:r>
            <a:r>
              <a:rPr lang="en-US" altLang="zh-CN" sz="2400" b="1" dirty="0">
                <a:solidFill>
                  <a:schemeClr val="hlink"/>
                </a:solidFill>
                <a:latin typeface="宋体" panose="02010600030101010101" pitchFamily="2" charset="-122"/>
              </a:rPr>
              <a:t>;</a:t>
            </a:r>
          </a:p>
          <a:p>
            <a:pPr eaLnBrk="1" hangingPunct="1">
              <a:buNone/>
            </a:pPr>
            <a:endParaRPr lang="en-US" altLang="zh-CN" sz="2400" b="1" dirty="0">
              <a:solidFill>
                <a:schemeClr val="hlink"/>
              </a:solidFill>
              <a:latin typeface="宋体" panose="02010600030101010101" pitchFamily="2" charset="-122"/>
            </a:endParaRPr>
          </a:p>
          <a:p>
            <a:pPr eaLnBrk="1" hangingPunct="1">
              <a:buNone/>
            </a:pPr>
            <a:endParaRPr lang="en-US" altLang="zh-CN" dirty="0">
              <a:solidFill>
                <a:schemeClr val="hlink"/>
              </a:solidFill>
              <a:latin typeface="宋体" panose="02010600030101010101" pitchFamily="2" charset="-122"/>
            </a:endParaRPr>
          </a:p>
          <a:p>
            <a:pPr eaLnBrk="1" hangingPunct="1">
              <a:buNone/>
            </a:pPr>
            <a:endParaRPr lang="en-US" altLang="zh-CN" sz="3600" dirty="0"/>
          </a:p>
        </p:txBody>
      </p:sp>
      <p:sp>
        <p:nvSpPr>
          <p:cNvPr id="372739" name="Rectangle 3"/>
          <p:cNvSpPr/>
          <p:nvPr/>
        </p:nvSpPr>
        <p:spPr>
          <a:xfrm>
            <a:off x="457200" y="4381500"/>
            <a:ext cx="5969000" cy="13477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ADC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指令</a:t>
            </a:r>
          </a:p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格式： 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ADC   dst, src</a:t>
            </a:r>
          </a:p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功能： 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dst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 ←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dst+src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＋</a:t>
            </a:r>
            <a:r>
              <a:rPr lang="en-US" altLang="zh-CN" sz="2400" u="sng" dirty="0">
                <a:latin typeface="Arial" panose="020B0604020202020204" pitchFamily="34" charset="0"/>
              </a:rPr>
              <a:t>CF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2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2739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/>
          </p:cNvSpPr>
          <p:nvPr>
            <p:ph idx="1"/>
          </p:nvPr>
        </p:nvSpPr>
        <p:spPr>
          <a:xfrm>
            <a:off x="304800" y="841375"/>
            <a:ext cx="8540750" cy="205422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</a:pPr>
            <a:r>
              <a:rPr lang="zh-CN" altLang="en-US" sz="2400" b="1" dirty="0">
                <a:latin typeface="宋体" panose="02010600030101010101" pitchFamily="2" charset="-122"/>
              </a:rPr>
              <a:t>例：</a:t>
            </a:r>
            <a:r>
              <a:rPr lang="en-US" altLang="zh-CN" sz="2400" b="1" dirty="0">
                <a:latin typeface="宋体" panose="02010600030101010101" pitchFamily="2" charset="-122"/>
              </a:rPr>
              <a:t>MOV  AX,98ABH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400" b="1" dirty="0">
                <a:latin typeface="宋体" panose="02010600030101010101" pitchFamily="2" charset="-122"/>
              </a:rPr>
              <a:t>    MOV  DX,AX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 MOV  BX,0A8BCH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1) ADD  AX,BX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2) </a:t>
            </a:r>
            <a:r>
              <a:rPr lang="en-US" altLang="zh-CN" sz="2400" b="1" dirty="0">
                <a:solidFill>
                  <a:srgbClr val="FF00FF"/>
                </a:solidFill>
                <a:latin typeface="宋体" panose="02010600030101010101" pitchFamily="2" charset="-122"/>
              </a:rPr>
              <a:t>ADC</a:t>
            </a:r>
            <a:r>
              <a:rPr lang="en-US" altLang="zh-CN" sz="2400" b="1" dirty="0">
                <a:latin typeface="宋体" panose="02010600030101010101" pitchFamily="2" charset="-122"/>
              </a:rPr>
              <a:t>  DX,BX</a:t>
            </a: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2400" b="1" dirty="0">
              <a:latin typeface="宋体" panose="02010600030101010101" pitchFamily="2" charset="-122"/>
            </a:endParaRPr>
          </a:p>
        </p:txBody>
      </p:sp>
      <p:sp>
        <p:nvSpPr>
          <p:cNvPr id="373763" name="Rectangle 3"/>
          <p:cNvSpPr/>
          <p:nvPr/>
        </p:nvSpPr>
        <p:spPr>
          <a:xfrm>
            <a:off x="1181100" y="3238500"/>
            <a:ext cx="6083300" cy="276701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执行完以上指令后，</a:t>
            </a:r>
          </a:p>
          <a:p>
            <a:pPr marL="342900" indent="-342900">
              <a:lnSpc>
                <a:spcPct val="13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1)   AX=_</a:t>
            </a:r>
            <a:r>
              <a:rPr lang="en-US" altLang="zh-CN" sz="2400" u="sng" dirty="0">
                <a:solidFill>
                  <a:schemeClr val="tx1"/>
                </a:solidFill>
                <a:latin typeface="Arial" panose="020B0604020202020204" pitchFamily="34" charset="0"/>
              </a:rPr>
              <a:t>4167H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_,  BX=__</a:t>
            </a:r>
            <a:r>
              <a:rPr lang="en-US" altLang="zh-CN" sz="2400" u="sng" dirty="0">
                <a:solidFill>
                  <a:schemeClr val="tx1"/>
                </a:solidFill>
                <a:latin typeface="Arial" panose="020B0604020202020204" pitchFamily="34" charset="0"/>
              </a:rPr>
              <a:t>0A8BCH__,</a:t>
            </a:r>
          </a:p>
          <a:p>
            <a:pPr marL="342900" indent="-342900">
              <a:lnSpc>
                <a:spcPct val="13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   CF=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, SF=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, AF=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, OF=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, ZF=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  <a:p>
            <a:pPr marL="342900" indent="-342900">
              <a:lnSpc>
                <a:spcPct val="13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2)   DX= </a:t>
            </a:r>
            <a:r>
              <a:rPr lang="en-US" altLang="zh-CN" sz="2400" u="sng" dirty="0">
                <a:solidFill>
                  <a:schemeClr val="tx1"/>
                </a:solidFill>
                <a:latin typeface="Arial" panose="020B0604020202020204" pitchFamily="34" charset="0"/>
              </a:rPr>
              <a:t>4168H  </a:t>
            </a:r>
          </a:p>
          <a:p>
            <a:pPr marL="342900" indent="-342900">
              <a:lnSpc>
                <a:spcPct val="13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   CF=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, SF=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, AF=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, OF=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, ZF=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73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3763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内容占位符 2"/>
          <p:cNvSpPr>
            <a:spLocks noGrp="1"/>
          </p:cNvSpPr>
          <p:nvPr>
            <p:ph idx="1"/>
          </p:nvPr>
        </p:nvSpPr>
        <p:spPr>
          <a:xfrm>
            <a:off x="-635" y="927100"/>
            <a:ext cx="8846185" cy="11049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en-US" sz="28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【例</a:t>
            </a:r>
            <a:r>
              <a:rPr lang="en-US" altLang="zh-CN" sz="28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8</a:t>
            </a:r>
            <a:r>
              <a:rPr lang="zh-CN" altLang="en-US" sz="28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】写出完成无符号数</a:t>
            </a:r>
            <a:r>
              <a:rPr lang="en-US" altLang="zh-CN" sz="28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5B68F271H</a:t>
            </a:r>
            <a:r>
              <a:rPr lang="zh-CN" altLang="en-US" sz="28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和</a:t>
            </a:r>
            <a:r>
              <a:rPr lang="en-US" altLang="zh-CN" sz="28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0AC6D5698H</a:t>
            </a:r>
            <a:r>
              <a:rPr lang="zh-CN" altLang="en-US" sz="28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加法操作的程序段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43380" y="3276600"/>
            <a:ext cx="3830320" cy="24301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3200" dirty="0">
                <a:solidFill>
                  <a:srgbClr val="002060"/>
                </a:solidFill>
                <a:sym typeface="+mn-ea"/>
              </a:rPr>
              <a:t>1</a:t>
            </a:r>
            <a:r>
              <a:rPr lang="zh-CN" altLang="en-US" sz="3200" dirty="0">
                <a:solidFill>
                  <a:srgbClr val="002060"/>
                </a:solidFill>
                <a:sym typeface="+mn-ea"/>
              </a:rPr>
              <a:t>）</a:t>
            </a:r>
            <a:r>
              <a:rPr lang="en-US" altLang="zh-CN" sz="3200" dirty="0">
                <a:solidFill>
                  <a:srgbClr val="002060"/>
                </a:solidFill>
                <a:sym typeface="+mn-ea"/>
              </a:rPr>
              <a:t>2</a:t>
            </a:r>
            <a:r>
              <a:rPr lang="zh-CN" altLang="en-US" sz="3200" dirty="0">
                <a:solidFill>
                  <a:srgbClr val="002060"/>
                </a:solidFill>
                <a:sym typeface="+mn-ea"/>
              </a:rPr>
              <a:t>次</a:t>
            </a:r>
            <a:r>
              <a:rPr lang="zh-CN" altLang="en-US" sz="3200" u="sng" dirty="0">
                <a:sym typeface="+mn-ea"/>
              </a:rPr>
              <a:t>字加法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dirty="0">
              <a:solidFill>
                <a:srgbClr val="0070C0"/>
              </a:solidFill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70C0"/>
                </a:solidFill>
                <a:latin typeface="Arial" panose="020B0604020202020204" pitchFamily="34" charset="0"/>
              </a:rPr>
              <a:t>MOV  AX,0F271H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u="sng" dirty="0">
                <a:solidFill>
                  <a:srgbClr val="0070C0"/>
                </a:solidFill>
                <a:latin typeface="Arial" panose="020B0604020202020204" pitchFamily="34" charset="0"/>
              </a:rPr>
              <a:t>ADD</a:t>
            </a:r>
            <a:r>
              <a:rPr lang="en-US" altLang="zh-CN" dirty="0">
                <a:solidFill>
                  <a:srgbClr val="0070C0"/>
                </a:solidFill>
                <a:latin typeface="Arial" panose="020B0604020202020204" pitchFamily="34" charset="0"/>
              </a:rPr>
              <a:t>  AX,5698H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70C0"/>
                </a:solidFill>
                <a:latin typeface="Arial" panose="020B0604020202020204" pitchFamily="34" charset="0"/>
              </a:rPr>
              <a:t>MOV  BX,5B68H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u="sng" dirty="0">
                <a:solidFill>
                  <a:srgbClr val="0070C0"/>
                </a:solidFill>
                <a:latin typeface="Arial" panose="020B0604020202020204" pitchFamily="34" charset="0"/>
              </a:rPr>
              <a:t>ADC</a:t>
            </a:r>
            <a:r>
              <a:rPr lang="en-US" altLang="zh-CN" dirty="0">
                <a:solidFill>
                  <a:srgbClr val="0070C0"/>
                </a:solidFill>
                <a:latin typeface="Arial" panose="020B0604020202020204" pitchFamily="34" charset="0"/>
              </a:rPr>
              <a:t>  BX,0AC6DH</a:t>
            </a:r>
            <a:endParaRPr lang="zh-CN" altLang="en-US" dirty="0">
              <a:solidFill>
                <a:srgbClr val="0070C0"/>
              </a:solidFill>
              <a:latin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5500" y="2032000"/>
            <a:ext cx="6870700" cy="1016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solidFill>
                  <a:srgbClr val="002060"/>
                </a:solidFill>
                <a:latin typeface="Arial" panose="020B0604020202020204" pitchFamily="34" charset="0"/>
              </a:rPr>
              <a:t>分析：加数 被加数都是</a:t>
            </a:r>
            <a:r>
              <a:rPr lang="en-US" altLang="zh-CN" dirty="0">
                <a:solidFill>
                  <a:srgbClr val="002060"/>
                </a:solidFill>
                <a:latin typeface="Arial" panose="020B0604020202020204" pitchFamily="34" charset="0"/>
              </a:rPr>
              <a:t>32</a:t>
            </a:r>
            <a:r>
              <a:rPr lang="zh-CN" altLang="en-US" dirty="0">
                <a:solidFill>
                  <a:srgbClr val="002060"/>
                </a:solidFill>
                <a:latin typeface="Arial" panose="020B0604020202020204" pitchFamily="34" charset="0"/>
              </a:rPr>
              <a:t>位，必须分</a:t>
            </a:r>
            <a:r>
              <a:rPr lang="en-US" altLang="zh-CN" dirty="0">
                <a:solidFill>
                  <a:srgbClr val="002060"/>
                </a:solidFill>
                <a:latin typeface="Arial" panose="020B0604020202020204" pitchFamily="34" charset="0"/>
              </a:rPr>
              <a:t>2</a:t>
            </a:r>
            <a:r>
              <a:rPr lang="zh-CN" altLang="en-US" dirty="0">
                <a:solidFill>
                  <a:srgbClr val="002060"/>
                </a:solidFill>
                <a:latin typeface="Arial" panose="020B0604020202020204" pitchFamily="34" charset="0"/>
              </a:rPr>
              <a:t>次</a:t>
            </a:r>
            <a:r>
              <a:rPr lang="zh-CN" altLang="en-US" u="sng" dirty="0">
                <a:latin typeface="Arial" panose="020B0604020202020204" pitchFamily="34" charset="0"/>
              </a:rPr>
              <a:t>字加法</a:t>
            </a:r>
            <a:r>
              <a:rPr lang="zh-CN" altLang="en-US" dirty="0">
                <a:solidFill>
                  <a:srgbClr val="002060"/>
                </a:solidFill>
                <a:latin typeface="Arial" panose="020B0604020202020204" pitchFamily="34" charset="0"/>
              </a:rPr>
              <a:t>完成或</a:t>
            </a:r>
            <a:r>
              <a:rPr lang="en-US" altLang="zh-CN" dirty="0">
                <a:solidFill>
                  <a:srgbClr val="002060"/>
                </a:solidFill>
                <a:latin typeface="Arial" panose="020B0604020202020204" pitchFamily="34" charset="0"/>
              </a:rPr>
              <a:t>4</a:t>
            </a:r>
            <a:r>
              <a:rPr lang="zh-CN" altLang="en-US" dirty="0">
                <a:solidFill>
                  <a:srgbClr val="002060"/>
                </a:solidFill>
                <a:latin typeface="Arial" panose="020B0604020202020204" pitchFamily="34" charset="0"/>
              </a:rPr>
              <a:t>次</a:t>
            </a:r>
            <a:r>
              <a:rPr lang="zh-CN" altLang="en-US" u="sng" dirty="0">
                <a:latin typeface="Arial" panose="020B0604020202020204" pitchFamily="34" charset="0"/>
              </a:rPr>
              <a:t>字节加法</a:t>
            </a:r>
            <a:r>
              <a:rPr lang="zh-CN" altLang="en-US" dirty="0">
                <a:solidFill>
                  <a:srgbClr val="002060"/>
                </a:solidFill>
                <a:latin typeface="Arial" panose="020B0604020202020204" pitchFamily="34" charset="0"/>
              </a:rPr>
              <a:t>完成；高字或高字节加法进行时需要考虑低字或字节的进位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标题 1"/>
          <p:cNvSpPr>
            <a:spLocks noGrp="1"/>
          </p:cNvSpPr>
          <p:nvPr>
            <p:ph type="title"/>
          </p:nvPr>
        </p:nvSpPr>
        <p:spPr>
          <a:xfrm>
            <a:off x="215900" y="685800"/>
            <a:ext cx="6832600" cy="1143000"/>
          </a:xfrm>
        </p:spPr>
        <p:txBody>
          <a:bodyPr vert="horz" wrap="square" lIns="91440" tIns="45720" rIns="91440" bIns="45720" anchor="ctr" anchorCtr="0"/>
          <a:lstStyle/>
          <a:p>
            <a:r>
              <a:rPr lang="en-US" altLang="zh-CN" dirty="0">
                <a:solidFill>
                  <a:srgbClr val="FF0000"/>
                </a:solidFill>
              </a:rPr>
              <a:t>2</a:t>
            </a:r>
            <a:r>
              <a:rPr lang="zh-CN" altLang="en-US" dirty="0">
                <a:solidFill>
                  <a:srgbClr val="FF0000"/>
                </a:solidFill>
              </a:rPr>
              <a:t>）</a:t>
            </a:r>
            <a:r>
              <a:rPr lang="en-US" altLang="zh-CN" dirty="0">
                <a:solidFill>
                  <a:srgbClr val="FF0000"/>
                </a:solidFill>
              </a:rPr>
              <a:t>4</a:t>
            </a:r>
            <a:r>
              <a:rPr lang="zh-CN" altLang="en-US" dirty="0">
                <a:solidFill>
                  <a:srgbClr val="FF0000"/>
                </a:solidFill>
              </a:rPr>
              <a:t>次</a:t>
            </a:r>
            <a:r>
              <a:rPr lang="zh-CN" altLang="en-US" u="sng" dirty="0">
                <a:solidFill>
                  <a:srgbClr val="FF0000"/>
                </a:solidFill>
              </a:rPr>
              <a:t>字节加法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2565400" y="1981200"/>
            <a:ext cx="3149600" cy="3563938"/>
          </a:xfrm>
        </p:spPr>
        <p:txBody>
          <a:bodyPr vert="horz" wrap="square" lIns="91440" tIns="45720" rIns="91440" bIns="45720" anchor="t" anchorCtr="0">
            <a:spAutoFit/>
          </a:bodyPr>
          <a:lstStyle/>
          <a:p>
            <a:pPr>
              <a:buNone/>
            </a:pPr>
            <a:r>
              <a:rPr lang="en-US" altLang="zh-CN" sz="2400" dirty="0">
                <a:solidFill>
                  <a:srgbClr val="0070C0"/>
                </a:solidFill>
              </a:rPr>
              <a:t>MOV  AL, 71H</a:t>
            </a:r>
          </a:p>
          <a:p>
            <a:pPr>
              <a:buNone/>
            </a:pPr>
            <a:r>
              <a:rPr lang="en-US" altLang="zh-CN" sz="2400" u="sng" dirty="0">
                <a:solidFill>
                  <a:srgbClr val="FF0000"/>
                </a:solidFill>
              </a:rPr>
              <a:t>ADD</a:t>
            </a:r>
            <a:r>
              <a:rPr lang="en-US" altLang="zh-CN" sz="2400" dirty="0">
                <a:solidFill>
                  <a:srgbClr val="0070C0"/>
                </a:solidFill>
              </a:rPr>
              <a:t>   AL, 98H</a:t>
            </a:r>
          </a:p>
          <a:p>
            <a:pPr>
              <a:buNone/>
            </a:pPr>
            <a:r>
              <a:rPr lang="en-US" altLang="zh-CN" sz="2400" dirty="0">
                <a:solidFill>
                  <a:srgbClr val="0070C0"/>
                </a:solidFill>
              </a:rPr>
              <a:t>MOV  AH, 0F2H</a:t>
            </a:r>
          </a:p>
          <a:p>
            <a:pPr>
              <a:buNone/>
            </a:pPr>
            <a:r>
              <a:rPr lang="en-US" altLang="zh-CN" sz="2400" u="sng" dirty="0">
                <a:solidFill>
                  <a:srgbClr val="FF0000"/>
                </a:solidFill>
              </a:rPr>
              <a:t>ADC</a:t>
            </a:r>
            <a:r>
              <a:rPr lang="en-US" altLang="zh-CN" sz="2400" dirty="0">
                <a:solidFill>
                  <a:srgbClr val="0070C0"/>
                </a:solidFill>
              </a:rPr>
              <a:t>   AH, 56H</a:t>
            </a:r>
          </a:p>
          <a:p>
            <a:pPr>
              <a:buNone/>
            </a:pPr>
            <a:r>
              <a:rPr lang="en-US" altLang="zh-CN" sz="2400" dirty="0">
                <a:solidFill>
                  <a:srgbClr val="0070C0"/>
                </a:solidFill>
              </a:rPr>
              <a:t>MOV  BL, 68H</a:t>
            </a:r>
          </a:p>
          <a:p>
            <a:pPr>
              <a:buNone/>
            </a:pPr>
            <a:r>
              <a:rPr lang="en-US" altLang="zh-CN" sz="2400" u="sng" dirty="0">
                <a:solidFill>
                  <a:srgbClr val="FF0000"/>
                </a:solidFill>
              </a:rPr>
              <a:t>ADC</a:t>
            </a:r>
            <a:r>
              <a:rPr lang="en-US" altLang="zh-CN" sz="2400" dirty="0">
                <a:solidFill>
                  <a:srgbClr val="0070C0"/>
                </a:solidFill>
              </a:rPr>
              <a:t>   BL, 6DH</a:t>
            </a:r>
          </a:p>
          <a:p>
            <a:pPr>
              <a:buNone/>
            </a:pPr>
            <a:r>
              <a:rPr lang="en-US" altLang="zh-CN" sz="2400" dirty="0">
                <a:solidFill>
                  <a:srgbClr val="0070C0"/>
                </a:solidFill>
              </a:rPr>
              <a:t>MOV  BH, 5BH</a:t>
            </a:r>
          </a:p>
          <a:p>
            <a:pPr>
              <a:buNone/>
            </a:pPr>
            <a:r>
              <a:rPr lang="en-US" altLang="zh-CN" sz="2400" u="sng" dirty="0">
                <a:solidFill>
                  <a:srgbClr val="FF0000"/>
                </a:solidFill>
              </a:rPr>
              <a:t>ADC</a:t>
            </a:r>
            <a:r>
              <a:rPr lang="en-US" altLang="zh-CN" sz="2400" dirty="0">
                <a:solidFill>
                  <a:srgbClr val="0070C0"/>
                </a:solidFill>
              </a:rPr>
              <a:t>  BX,0ACH</a:t>
            </a:r>
            <a:endParaRPr lang="zh-CN" altLang="en-US" sz="2400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Rot="1"/>
          </p:cNvSpPr>
          <p:nvPr>
            <p:ph idx="1"/>
          </p:nvPr>
        </p:nvSpPr>
        <p:spPr>
          <a:xfrm>
            <a:off x="304800" y="981710"/>
            <a:ext cx="8540750" cy="454342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dirty="0">
                <a:latin typeface="宋体" panose="02010600030101010101" pitchFamily="2" charset="-122"/>
              </a:rPr>
              <a:t>3</a:t>
            </a:r>
            <a:r>
              <a:rPr lang="zh-CN" altLang="en-US" sz="2400" dirty="0">
                <a:latin typeface="宋体" panose="02010600030101010101" pitchFamily="2" charset="-122"/>
              </a:rPr>
              <a:t>、</a:t>
            </a:r>
            <a:r>
              <a:rPr lang="en-US" altLang="zh-CN" sz="2400" b="1" dirty="0">
                <a:latin typeface="宋体" panose="02010600030101010101" pitchFamily="2" charset="-122"/>
              </a:rPr>
              <a:t>INC</a:t>
            </a:r>
            <a:r>
              <a:rPr lang="zh-CN" altLang="en-US" sz="2400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dirty="0">
                <a:latin typeface="宋体" panose="02010600030101010101" pitchFamily="2" charset="-122"/>
              </a:rPr>
              <a:t>格式：</a:t>
            </a:r>
            <a:r>
              <a:rPr lang="en-US" altLang="zh-CN" sz="2400" b="1" dirty="0">
                <a:solidFill>
                  <a:srgbClr val="CC3300"/>
                </a:solidFill>
                <a:latin typeface="宋体" panose="02010600030101010101" pitchFamily="2" charset="-122"/>
              </a:rPr>
              <a:t>INC  dst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dirty="0">
                <a:latin typeface="宋体" panose="02010600030101010101" pitchFamily="2" charset="-122"/>
              </a:rPr>
              <a:t>功能： </a:t>
            </a:r>
            <a:r>
              <a:rPr lang="en-US" altLang="zh-CN" sz="2400" b="1" dirty="0">
                <a:latin typeface="宋体" panose="02010600030101010101" pitchFamily="2" charset="-122"/>
              </a:rPr>
              <a:t>dst← dst</a:t>
            </a:r>
            <a:r>
              <a:rPr lang="zh-CN" altLang="en-US" sz="2400" b="1" dirty="0">
                <a:latin typeface="宋体" panose="02010600030101010101" pitchFamily="2" charset="-122"/>
              </a:rPr>
              <a:t>＋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solidFill>
                  <a:srgbClr val="CC3300"/>
                </a:solidFill>
                <a:latin typeface="宋体" panose="02010600030101010101" pitchFamily="2" charset="-122"/>
              </a:rPr>
              <a:t>注意：</a:t>
            </a:r>
            <a:r>
              <a:rPr lang="zh-CN" altLang="en-US" sz="2400" dirty="0">
                <a:latin typeface="宋体" panose="02010600030101010101" pitchFamily="2" charset="-122"/>
              </a:rPr>
              <a:t>单操作数指令；</a:t>
            </a:r>
            <a:r>
              <a:rPr lang="zh-CN" altLang="en-US" sz="2400" dirty="0">
                <a:solidFill>
                  <a:srgbClr val="FF00FF"/>
                </a:solidFill>
                <a:latin typeface="宋体" panose="02010600030101010101" pitchFamily="2" charset="-122"/>
              </a:rPr>
              <a:t>不影响</a:t>
            </a:r>
            <a:r>
              <a:rPr lang="en-US" altLang="zh-CN" sz="2400" dirty="0">
                <a:solidFill>
                  <a:srgbClr val="FF00FF"/>
                </a:solidFill>
                <a:latin typeface="宋体" panose="02010600030101010101" pitchFamily="2" charset="-122"/>
              </a:rPr>
              <a:t>CF</a:t>
            </a:r>
            <a:r>
              <a:rPr lang="zh-CN" altLang="en-US" sz="2400" dirty="0">
                <a:solidFill>
                  <a:srgbClr val="FF00FF"/>
                </a:solidFill>
                <a:latin typeface="宋体" panose="02010600030101010101" pitchFamily="2" charset="-122"/>
              </a:rPr>
              <a:t>标志</a:t>
            </a:r>
            <a:r>
              <a:rPr lang="zh-CN" altLang="en-US" sz="2400" dirty="0">
                <a:latin typeface="宋体" panose="02010600030101010101" pitchFamily="2" charset="-122"/>
              </a:rPr>
              <a:t>；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dirty="0">
                <a:latin typeface="宋体" panose="02010600030101010101" pitchFamily="2" charset="-122"/>
              </a:rPr>
              <a:t>       常用于地址指针和加</a:t>
            </a:r>
            <a:r>
              <a:rPr lang="en-US" altLang="zh-CN" sz="2400" dirty="0">
                <a:latin typeface="宋体" panose="02010600030101010101" pitchFamily="2" charset="-122"/>
              </a:rPr>
              <a:t>1</a:t>
            </a:r>
            <a:r>
              <a:rPr lang="zh-CN" altLang="en-US" sz="2400" dirty="0">
                <a:latin typeface="宋体" panose="02010600030101010101" pitchFamily="2" charset="-122"/>
              </a:rPr>
              <a:t>计数。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【例】已知：</a:t>
            </a:r>
            <a:r>
              <a:rPr lang="en-US" altLang="zh-CN" sz="2400" b="1" dirty="0">
                <a:latin typeface="宋体" panose="02010600030101010101" pitchFamily="2" charset="-122"/>
              </a:rPr>
              <a:t>AL=0FFH</a:t>
            </a:r>
            <a:r>
              <a:rPr lang="zh-CN" altLang="en-US" sz="2400" b="1" dirty="0">
                <a:latin typeface="宋体" panose="02010600030101010101" pitchFamily="2" charset="-122"/>
              </a:rPr>
              <a:t>，分析执行下列指令序列后的结果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 CLC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 INC  AL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800" b="1" dirty="0">
                <a:latin typeface="宋体" panose="02010600030101010101" pitchFamily="2" charset="-122"/>
              </a:rPr>
              <a:t>      </a:t>
            </a:r>
            <a:endParaRPr lang="en-US" altLang="zh-CN" sz="2800" b="1" dirty="0">
              <a:solidFill>
                <a:srgbClr val="CC3300"/>
              </a:solidFill>
              <a:latin typeface="宋体" panose="02010600030101010101" pitchFamily="2" charset="-122"/>
            </a:endParaRPr>
          </a:p>
        </p:txBody>
      </p:sp>
      <p:sp>
        <p:nvSpPr>
          <p:cNvPr id="533507" name="Rectangle 3"/>
          <p:cNvSpPr/>
          <p:nvPr/>
        </p:nvSpPr>
        <p:spPr>
          <a:xfrm>
            <a:off x="1324610" y="4412615"/>
            <a:ext cx="5762625" cy="768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latin typeface="宋体" panose="02010600030101010101" pitchFamily="2" charset="-122"/>
                <a:sym typeface="+mn-ea"/>
              </a:rPr>
              <a:t>解：</a:t>
            </a:r>
            <a:r>
              <a:rPr lang="en-US" altLang="zh-CN" dirty="0">
                <a:latin typeface="宋体" panose="02010600030101010101" pitchFamily="2" charset="-122"/>
                <a:sym typeface="+mn-ea"/>
              </a:rPr>
              <a:t>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AL=00H</a:t>
            </a:r>
          </a:p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     CF=0,SF=0,OF=0,PF=1, ZF=0,AF=0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8316913" y="1989138"/>
            <a:ext cx="7556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33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3507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Rot="1"/>
          </p:cNvSpPr>
          <p:nvPr>
            <p:ph idx="1"/>
          </p:nvPr>
        </p:nvSpPr>
        <p:spPr>
          <a:xfrm>
            <a:off x="603250" y="419100"/>
            <a:ext cx="8274050" cy="247650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【例】</a:t>
            </a:r>
            <a:r>
              <a:rPr lang="en-US" altLang="zh-CN" sz="2400" b="1" dirty="0">
                <a:latin typeface="宋体" panose="02010600030101010101" pitchFamily="2" charset="-122"/>
              </a:rPr>
              <a:t>AX=2000H,SI=1000H,DS=1000H,SS=2000H,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(21000H)=12FFH,(11000H)=56FFH,</a:t>
            </a:r>
            <a:r>
              <a:rPr lang="zh-CN" altLang="en-US" sz="2400" b="1" dirty="0">
                <a:latin typeface="宋体" panose="02010600030101010101" pitchFamily="2" charset="-122"/>
              </a:rPr>
              <a:t>指出下列指令  执行后的结果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latin typeface="宋体" panose="02010600030101010101" pitchFamily="2" charset="-122"/>
              </a:rPr>
              <a:t>INC  AL 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2</a:t>
            </a:r>
            <a:r>
              <a:rPr lang="zh-CN" altLang="en-US" sz="2400" b="1" dirty="0"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latin typeface="宋体" panose="02010600030101010101" pitchFamily="2" charset="-122"/>
              </a:rPr>
              <a:t>INC  BYTE PTR [SI]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3</a:t>
            </a:r>
            <a:r>
              <a:rPr lang="zh-CN" altLang="en-US" sz="2400" b="1" dirty="0"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latin typeface="宋体" panose="02010600030101010101" pitchFamily="2" charset="-122"/>
              </a:rPr>
              <a:t>INC  WORD PTR [SI]</a:t>
            </a:r>
          </a:p>
        </p:txBody>
      </p:sp>
      <p:sp>
        <p:nvSpPr>
          <p:cNvPr id="3" name="矩形 2"/>
          <p:cNvSpPr/>
          <p:nvPr/>
        </p:nvSpPr>
        <p:spPr>
          <a:xfrm>
            <a:off x="876300" y="3048000"/>
            <a:ext cx="7467600" cy="341630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解：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1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AL=01H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2) EA=SI=1000H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PA=DS*16+EA=11000H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执行前：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(11000H)=0FFH        --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字节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执行后：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(11000H)=00H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        </a:t>
            </a:r>
            <a:r>
              <a:rPr kumimoji="0" lang="en-US" altLang="zh-CN" sz="24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(11001H)=56H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3)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执行前：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(11000H)=56FFH       --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字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执行后：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(11000H)=00H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        </a:t>
            </a:r>
            <a:r>
              <a:rPr kumimoji="0" lang="en-US" altLang="zh-CN" sz="24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(11001H)=57H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             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46" name="Rectangle 2"/>
          <p:cNvSpPr>
            <a:spLocks noGrp="1" noRot="1"/>
          </p:cNvSpPr>
          <p:nvPr>
            <p:ph idx="1"/>
          </p:nvPr>
        </p:nvSpPr>
        <p:spPr>
          <a:xfrm>
            <a:off x="301625" y="692150"/>
            <a:ext cx="8540750" cy="5330825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操作数为存储器操作数时，计算机执行程序时，根据指令给出的寻址方式，计算出操作数的地址，然后从该地址中存取操作数。</a:t>
            </a:r>
          </a:p>
          <a:p>
            <a:pPr eaLnBrk="1" hangingPunct="1"/>
            <a:endParaRPr lang="zh-CN" altLang="en-US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/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根据寻址方式计算而得的地址称为有效地址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—EA</a:t>
            </a:r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，也称为段内偏移地址，它与所在段的段基值组合后形成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20</a:t>
            </a:r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位的物理地址。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5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5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5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15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746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ext Box 2"/>
          <p:cNvSpPr txBox="1"/>
          <p:nvPr/>
        </p:nvSpPr>
        <p:spPr>
          <a:xfrm>
            <a:off x="228600" y="533400"/>
            <a:ext cx="8686800" cy="5024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har char="•"/>
            </a:pPr>
            <a:r>
              <a:rPr lang="zh-CN" altLang="en-US" sz="3200" dirty="0">
                <a:solidFill>
                  <a:srgbClr val="A5002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十进制调整指令</a:t>
            </a:r>
            <a:r>
              <a:rPr lang="en-US" altLang="zh-CN" sz="3200" dirty="0">
                <a:solidFill>
                  <a:srgbClr val="A5002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(</a:t>
            </a:r>
            <a:r>
              <a:rPr lang="zh-CN" altLang="en-US" sz="3200" dirty="0">
                <a:solidFill>
                  <a:srgbClr val="A50021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了解）</a:t>
            </a:r>
          </a:p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前面提到的所有运算指令都是二进制数的运算指令，怎样得到十进制的运算结果呢？</a:t>
            </a:r>
            <a:r>
              <a:rPr lang="en-US" altLang="zh-CN" dirty="0">
                <a:solidFill>
                  <a:srgbClr val="990000"/>
                </a:solidFill>
                <a:latin typeface="Times New Roman" panose="02020603050405020304" pitchFamily="18" charset="0"/>
              </a:rPr>
              <a:t>8086/8088</a:t>
            </a:r>
            <a:r>
              <a:rPr lang="zh-CN" altLang="en-US" dirty="0">
                <a:solidFill>
                  <a:srgbClr val="990000"/>
                </a:solidFill>
                <a:latin typeface="Times New Roman" panose="02020603050405020304" pitchFamily="18" charset="0"/>
              </a:rPr>
              <a:t>提供了一套十进制调整指令。</a:t>
            </a:r>
          </a:p>
          <a:p>
            <a:pPr>
              <a:lnSpc>
                <a:spcPct val="120000"/>
              </a:lnSpc>
              <a:spcBef>
                <a:spcPct val="50000"/>
              </a:spcBef>
            </a:pPr>
            <a:endParaRPr lang="zh-CN" altLang="en-US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）十进制数的表示</a:t>
            </a:r>
          </a:p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BCD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码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—— 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用二进制编码的十进制数。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</a:t>
            </a:r>
            <a:r>
              <a:rPr lang="zh-CN" altLang="en-US" dirty="0">
                <a:solidFill>
                  <a:srgbClr val="990000"/>
                </a:solidFill>
                <a:latin typeface="Times New Roman" panose="02020603050405020304" pitchFamily="18" charset="0"/>
              </a:rPr>
              <a:t>  压缩 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0000    0001   0010   0011   0100   0101   0110    0111   1000    1001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   0           1        2          3           4        5         6        7          8         9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zh-CN" altLang="en-US" dirty="0">
                <a:solidFill>
                  <a:srgbClr val="990000"/>
                </a:solidFill>
                <a:latin typeface="Times New Roman" panose="02020603050405020304" pitchFamily="18" charset="0"/>
              </a:rPr>
              <a:t>非压缩 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UUUU0000    UUUU0001     UUUU0010                  UUUU1001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         0                       1                       2                                  9</a:t>
            </a:r>
          </a:p>
        </p:txBody>
      </p:sp>
      <p:sp>
        <p:nvSpPr>
          <p:cNvPr id="54275" name="Line 3"/>
          <p:cNvSpPr/>
          <p:nvPr/>
        </p:nvSpPr>
        <p:spPr>
          <a:xfrm>
            <a:off x="6172200" y="5257800"/>
            <a:ext cx="609600" cy="0"/>
          </a:xfrm>
          <a:prstGeom prst="line">
            <a:avLst/>
          </a:prstGeom>
          <a:ln w="38100" cap="rnd" cmpd="sng">
            <a:solidFill>
              <a:schemeClr val="accent2"/>
            </a:solidFill>
            <a:prstDash val="sysDot"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 Box 2"/>
          <p:cNvSpPr txBox="1"/>
          <p:nvPr/>
        </p:nvSpPr>
        <p:spPr>
          <a:xfrm>
            <a:off x="685800" y="774700"/>
            <a:ext cx="7772400" cy="3416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5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）调整指令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(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对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OF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的影响不确定）</a:t>
            </a:r>
          </a:p>
          <a:p>
            <a:pPr>
              <a:lnSpc>
                <a:spcPct val="55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zh-CN" altLang="en-US" dirty="0">
                <a:solidFill>
                  <a:srgbClr val="990000"/>
                </a:solidFill>
                <a:latin typeface="Times New Roman" panose="02020603050405020304" pitchFamily="18" charset="0"/>
              </a:rPr>
              <a:t>加法：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DAA         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压缩的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BCD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码加法十进制调整指令。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(AL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的低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位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&gt;9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或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AF=1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，则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AL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AL+06H,AF1;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                 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的高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位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&gt;9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或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CF=1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，则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AL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AL+60H,CF1;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）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  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AAA        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非压缩的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BCD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码加法十进制调整指令。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（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的低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4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位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&gt;9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或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AF=1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，则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AL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AL+06H,AF1;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   AH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AH+01H,ALAL^0FH,CFAF;</a:t>
            </a: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1700" y="4343400"/>
            <a:ext cx="7556500" cy="11382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latin typeface="Arial" panose="020B0604020202020204" pitchFamily="34" charset="0"/>
              </a:rPr>
              <a:t>例</a:t>
            </a:r>
            <a:r>
              <a:rPr lang="en-US" altLang="zh-CN" dirty="0">
                <a:latin typeface="Arial" panose="020B0604020202020204" pitchFamily="34" charset="0"/>
              </a:rPr>
              <a:t>9</a:t>
            </a:r>
            <a:r>
              <a:rPr lang="zh-CN" altLang="en-US" dirty="0">
                <a:latin typeface="Arial" panose="020B0604020202020204" pitchFamily="34" charset="0"/>
              </a:rPr>
              <a:t>：</a:t>
            </a:r>
            <a:r>
              <a:rPr lang="en-US" altLang="zh-CN" dirty="0">
                <a:latin typeface="Arial" panose="020B0604020202020204" pitchFamily="34" charset="0"/>
              </a:rPr>
              <a:t>MOV  AL,85H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          ADD  AL,96H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          DAA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41800" y="4533900"/>
            <a:ext cx="3886200" cy="11382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AL= 85H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AL=1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B</a:t>
            </a:r>
            <a:r>
              <a:rPr lang="en-US" altLang="zh-CN" dirty="0">
                <a:latin typeface="Arial" panose="020B0604020202020204" pitchFamily="34" charset="0"/>
              </a:rPr>
              <a:t>H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CF=1</a:t>
            </a:r>
            <a:r>
              <a:rPr lang="en-US" altLang="zh-CN" dirty="0">
                <a:latin typeface="Arial" panose="020B0604020202020204" pitchFamily="34" charset="0"/>
              </a:rPr>
              <a:t>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+66H  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校正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AL=81H   CF=1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01700" y="5672138"/>
            <a:ext cx="7962900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思考： 写出完成多字节的</a:t>
            </a:r>
            <a:r>
              <a:rPr lang="en-US" altLang="zh-CN" dirty="0">
                <a:latin typeface="Arial" panose="020B0604020202020204" pitchFamily="34" charset="0"/>
              </a:rPr>
              <a:t>BCD</a:t>
            </a:r>
            <a:r>
              <a:rPr lang="zh-CN" altLang="en-US" dirty="0">
                <a:latin typeface="Arial" panose="020B0604020202020204" pitchFamily="34" charset="0"/>
              </a:rPr>
              <a:t>码加法运算的程序段       </a:t>
            </a:r>
            <a:r>
              <a:rPr lang="zh-CN" altLang="en-US" sz="900" dirty="0">
                <a:solidFill>
                  <a:schemeClr val="tx1"/>
                </a:solidFill>
                <a:latin typeface="Arial" panose="020B0604020202020204" pitchFamily="34" charset="0"/>
              </a:rPr>
              <a:t>参考例</a:t>
            </a:r>
            <a:r>
              <a:rPr lang="en-US" altLang="zh-CN" sz="900" dirty="0">
                <a:solidFill>
                  <a:schemeClr val="tx1"/>
                </a:solidFill>
                <a:latin typeface="Arial" panose="020B0604020202020204" pitchFamily="34" charset="0"/>
              </a:rPr>
              <a:t>8+</a:t>
            </a:r>
            <a:r>
              <a:rPr lang="zh-CN" altLang="en-US" sz="900" dirty="0">
                <a:solidFill>
                  <a:schemeClr val="tx1"/>
                </a:solidFill>
                <a:latin typeface="Arial" panose="020B0604020202020204" pitchFamily="34" charset="0"/>
              </a:rPr>
              <a:t>例</a:t>
            </a:r>
            <a:r>
              <a:rPr lang="en-US" altLang="zh-CN" sz="900" dirty="0">
                <a:solidFill>
                  <a:schemeClr val="tx1"/>
                </a:solidFill>
                <a:latin typeface="Arial" panose="020B0604020202020204" pitchFamily="34" charset="0"/>
              </a:rPr>
              <a:t>9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      </a:t>
            </a:r>
            <a:r>
              <a:rPr lang="zh-CN" altLang="en-US" dirty="0">
                <a:latin typeface="Arial" panose="020B0604020202020204" pitchFamily="34" charset="0"/>
              </a:rPr>
              <a:t>如：</a:t>
            </a:r>
            <a:r>
              <a:rPr lang="en-US" altLang="zh-CN" dirty="0">
                <a:latin typeface="Arial" panose="020B0604020202020204" pitchFamily="34" charset="0"/>
              </a:rPr>
              <a:t> 123456778+34567892</a:t>
            </a: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5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/>
          </p:cNvSpPr>
          <p:nvPr>
            <p:ph idx="1"/>
          </p:nvPr>
        </p:nvSpPr>
        <p:spPr>
          <a:xfrm>
            <a:off x="304800" y="106363"/>
            <a:ext cx="8540750" cy="3919537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</a:pPr>
            <a:r>
              <a:rPr lang="zh-CN" altLang="en-US" b="1" dirty="0">
                <a:latin typeface="宋体" panose="02010600030101010101" pitchFamily="2" charset="-122"/>
              </a:rPr>
              <a:t>减法指令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en-US" altLang="zh-CN" sz="2800" dirty="0">
                <a:latin typeface="宋体" panose="02010600030101010101" pitchFamily="2" charset="-122"/>
              </a:rPr>
              <a:t>1</a:t>
            </a:r>
            <a:r>
              <a:rPr lang="zh-CN" altLang="en-US" sz="2800" b="1" dirty="0">
                <a:latin typeface="宋体" panose="02010600030101010101" pitchFamily="2" charset="-122"/>
              </a:rPr>
              <a:t>、</a:t>
            </a:r>
            <a:r>
              <a:rPr lang="en-US" altLang="zh-CN" sz="2800" b="1" dirty="0">
                <a:latin typeface="宋体" panose="02010600030101010101" pitchFamily="2" charset="-122"/>
              </a:rPr>
              <a:t>SUB</a:t>
            </a:r>
            <a:r>
              <a:rPr lang="zh-CN" altLang="en-US" sz="2800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格式：</a:t>
            </a:r>
            <a:r>
              <a:rPr lang="en-US" altLang="zh-CN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SUB   dst, src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en-US" altLang="zh-CN" sz="2800" dirty="0">
                <a:latin typeface="宋体" panose="02010600030101010101" pitchFamily="2" charset="-122"/>
              </a:rPr>
              <a:t>  </a:t>
            </a:r>
            <a:r>
              <a:rPr lang="zh-CN" altLang="en-US" sz="2800" dirty="0">
                <a:latin typeface="宋体" panose="02010600030101010101" pitchFamily="2" charset="-122"/>
              </a:rPr>
              <a:t>功能： </a:t>
            </a:r>
            <a:r>
              <a:rPr lang="en-US" altLang="zh-CN" sz="2800" b="1" dirty="0">
                <a:latin typeface="宋体" panose="02010600030101010101" pitchFamily="2" charset="-122"/>
              </a:rPr>
              <a:t>dst</a:t>
            </a:r>
            <a:r>
              <a:rPr lang="en-US" altLang="zh-CN" sz="2800" dirty="0">
                <a:latin typeface="宋体" panose="02010600030101010101" pitchFamily="2" charset="-122"/>
              </a:rPr>
              <a:t> ←</a:t>
            </a:r>
            <a:r>
              <a:rPr lang="en-US" altLang="zh-CN" sz="2800" b="1" dirty="0">
                <a:latin typeface="宋体" panose="02010600030101010101" pitchFamily="2" charset="-122"/>
              </a:rPr>
              <a:t>dst-src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en-US" altLang="zh-CN" sz="2800" dirty="0">
                <a:solidFill>
                  <a:srgbClr val="CC3300"/>
                </a:solidFill>
                <a:latin typeface="宋体" panose="02010600030101010101" pitchFamily="2" charset="-122"/>
              </a:rPr>
              <a:t>  </a:t>
            </a:r>
            <a:r>
              <a:rPr lang="zh-CN" altLang="en-US" sz="2800" dirty="0">
                <a:solidFill>
                  <a:srgbClr val="CC3300"/>
                </a:solidFill>
                <a:latin typeface="宋体" panose="02010600030101010101" pitchFamily="2" charset="-122"/>
              </a:rPr>
              <a:t>注意： </a:t>
            </a:r>
            <a:r>
              <a:rPr lang="en-US" altLang="zh-CN" sz="2800" dirty="0">
                <a:latin typeface="宋体" panose="02010600030101010101" pitchFamily="2" charset="-122"/>
              </a:rPr>
              <a:t>dst</a:t>
            </a:r>
            <a:r>
              <a:rPr lang="zh-CN" altLang="en-US" sz="2800" dirty="0">
                <a:latin typeface="宋体" panose="02010600030101010101" pitchFamily="2" charset="-122"/>
              </a:rPr>
              <a:t>、</a:t>
            </a:r>
            <a:r>
              <a:rPr lang="en-US" altLang="zh-CN" sz="2800" dirty="0">
                <a:latin typeface="宋体" panose="02010600030101010101" pitchFamily="2" charset="-122"/>
              </a:rPr>
              <a:t>src</a:t>
            </a:r>
            <a:r>
              <a:rPr lang="zh-CN" altLang="en-US" sz="2800" dirty="0">
                <a:latin typeface="宋体" panose="02010600030101010101" pitchFamily="2" charset="-122"/>
              </a:rPr>
              <a:t>不能同时为存储单元。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      标志寄存器中的状态位随运算结果改变。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400" dirty="0"/>
              <a:t>     </a:t>
            </a:r>
            <a:r>
              <a:rPr lang="zh-CN" altLang="en-US" sz="2400" b="1" u="sng" dirty="0">
                <a:solidFill>
                  <a:srgbClr val="CC3300"/>
                </a:solidFill>
              </a:rPr>
              <a:t>减法时</a:t>
            </a:r>
            <a:r>
              <a:rPr lang="en-US" altLang="zh-CN" sz="2400" b="1" u="sng" dirty="0">
                <a:solidFill>
                  <a:srgbClr val="CC3300"/>
                </a:solidFill>
              </a:rPr>
              <a:t>OF</a:t>
            </a:r>
            <a:r>
              <a:rPr lang="zh-CN" altLang="en-US" sz="2400" b="1" u="sng" dirty="0">
                <a:solidFill>
                  <a:srgbClr val="CC3300"/>
                </a:solidFill>
              </a:rPr>
              <a:t>溢出标志位何时为</a:t>
            </a:r>
            <a:r>
              <a:rPr lang="en-US" altLang="zh-CN" sz="2400" b="1" u="sng" dirty="0">
                <a:solidFill>
                  <a:srgbClr val="CC3300"/>
                </a:solidFill>
              </a:rPr>
              <a:t>0</a:t>
            </a:r>
            <a:r>
              <a:rPr lang="zh-CN" altLang="en-US" sz="2400" b="1" u="sng" dirty="0">
                <a:solidFill>
                  <a:srgbClr val="CC3300"/>
                </a:solidFill>
              </a:rPr>
              <a:t>，何时为</a:t>
            </a:r>
            <a:r>
              <a:rPr lang="en-US" altLang="zh-CN" sz="2400" b="1" u="sng" dirty="0">
                <a:solidFill>
                  <a:srgbClr val="CC3300"/>
                </a:solidFill>
              </a:rPr>
              <a:t>1</a:t>
            </a:r>
            <a:r>
              <a:rPr lang="zh-CN" altLang="en-US" sz="2400" b="1" u="sng" dirty="0">
                <a:solidFill>
                  <a:srgbClr val="CC3300"/>
                </a:solidFill>
              </a:rPr>
              <a:t>？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400" b="1" dirty="0">
                <a:solidFill>
                  <a:srgbClr val="CC3300"/>
                </a:solidFill>
              </a:rPr>
              <a:t>     </a:t>
            </a:r>
            <a:r>
              <a:rPr lang="zh-CN" altLang="en-US" sz="2400" b="1" dirty="0">
                <a:solidFill>
                  <a:schemeClr val="tx2"/>
                </a:solidFill>
              </a:rPr>
              <a:t>当负数减正数时，若结果为正数，</a:t>
            </a:r>
            <a:r>
              <a:rPr lang="en-US" altLang="zh-CN" sz="2400" b="1" dirty="0">
                <a:solidFill>
                  <a:schemeClr val="tx2"/>
                </a:solidFill>
              </a:rPr>
              <a:t>OF=1</a:t>
            </a:r>
            <a:r>
              <a:rPr lang="zh-CN" altLang="en-US" sz="2400" b="1" dirty="0">
                <a:solidFill>
                  <a:schemeClr val="tx2"/>
                </a:solidFill>
              </a:rPr>
              <a:t>；否则为</a:t>
            </a:r>
            <a:r>
              <a:rPr lang="en-US" altLang="zh-CN" sz="2400" b="1" dirty="0">
                <a:solidFill>
                  <a:schemeClr val="tx2"/>
                </a:solidFill>
              </a:rPr>
              <a:t>0.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en-US" altLang="zh-CN" sz="2400" b="1" dirty="0">
                <a:solidFill>
                  <a:schemeClr val="tx2"/>
                </a:solidFill>
              </a:rPr>
              <a:t>     </a:t>
            </a:r>
            <a:r>
              <a:rPr lang="zh-CN" altLang="en-US" sz="2400" b="1" dirty="0">
                <a:solidFill>
                  <a:schemeClr val="tx2"/>
                </a:solidFill>
              </a:rPr>
              <a:t>当正数减负数时，若结果为负数，</a:t>
            </a:r>
            <a:r>
              <a:rPr lang="en-US" altLang="zh-CN" sz="2400" b="1" dirty="0">
                <a:solidFill>
                  <a:schemeClr val="tx2"/>
                </a:solidFill>
              </a:rPr>
              <a:t>OF=1</a:t>
            </a:r>
            <a:r>
              <a:rPr lang="zh-CN" altLang="en-US" sz="2400" b="1" dirty="0">
                <a:solidFill>
                  <a:schemeClr val="tx2"/>
                </a:solidFill>
              </a:rPr>
              <a:t>；否则为</a:t>
            </a:r>
            <a:r>
              <a:rPr lang="en-US" altLang="zh-CN" sz="2400" b="1" dirty="0">
                <a:solidFill>
                  <a:schemeClr val="tx2"/>
                </a:solidFill>
              </a:rPr>
              <a:t>0.</a:t>
            </a:r>
            <a:endParaRPr lang="en-US" altLang="zh-CN" sz="2800" b="1" dirty="0">
              <a:solidFill>
                <a:schemeClr val="tx2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80000"/>
              </a:lnSpc>
              <a:buNone/>
            </a:pPr>
            <a:endParaRPr lang="en-US" altLang="zh-CN" sz="2800" u="sng" dirty="0">
              <a:solidFill>
                <a:schemeClr val="tx2"/>
              </a:solidFill>
              <a:latin typeface="宋体" panose="02010600030101010101" pitchFamily="2" charset="-122"/>
            </a:endParaRPr>
          </a:p>
        </p:txBody>
      </p:sp>
      <p:sp>
        <p:nvSpPr>
          <p:cNvPr id="56323" name="Rectangle 3"/>
          <p:cNvSpPr/>
          <p:nvPr/>
        </p:nvSpPr>
        <p:spPr>
          <a:xfrm>
            <a:off x="2286000" y="-260350"/>
            <a:ext cx="4572000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zh-CN" altLang="zh-CN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03140" name="Rectangle 4"/>
          <p:cNvSpPr/>
          <p:nvPr/>
        </p:nvSpPr>
        <p:spPr>
          <a:xfrm>
            <a:off x="647700" y="4025900"/>
            <a:ext cx="7670800" cy="12477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例：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CX=4567H,BP=1000H,SS=2000H,(21002H)=1234H,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分析执行下列指令后的结果？</a:t>
            </a:r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SUB  [BP+2],CL</a:t>
            </a:r>
          </a:p>
        </p:txBody>
      </p:sp>
      <p:sp>
        <p:nvSpPr>
          <p:cNvPr id="603141" name="Rectangle 5"/>
          <p:cNvSpPr/>
          <p:nvPr/>
        </p:nvSpPr>
        <p:spPr>
          <a:xfrm>
            <a:off x="647700" y="5273675"/>
            <a:ext cx="7442200" cy="14922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解：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EA=BP+2=1002H        </a:t>
            </a:r>
          </a:p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PA=SS*16+EA=21002H</a:t>
            </a:r>
          </a:p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(21002H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)&lt;=(21002H)-CL=34H-67H=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0CDH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CF=1,OF=0,SF=1,AF=1,PF=0,ZF=0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603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03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3140" grpId="0"/>
      <p:bldP spid="603141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/>
          </p:cNvSpPr>
          <p:nvPr>
            <p:ph idx="1"/>
          </p:nvPr>
        </p:nvSpPr>
        <p:spPr>
          <a:xfrm>
            <a:off x="304800" y="508000"/>
            <a:ext cx="8540750" cy="4818063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b="1" dirty="0">
                <a:latin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</a:rPr>
              <a:t>SBB</a:t>
            </a:r>
            <a:r>
              <a:rPr lang="zh-CN" altLang="en-US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格式：</a:t>
            </a:r>
            <a:r>
              <a:rPr lang="en-US" altLang="zh-CN" sz="2800" dirty="0">
                <a:solidFill>
                  <a:srgbClr val="CC3300"/>
                </a:solidFill>
                <a:latin typeface="宋体" panose="02010600030101010101" pitchFamily="2" charset="-122"/>
              </a:rPr>
              <a:t>SBB</a:t>
            </a:r>
            <a:r>
              <a:rPr lang="en-US" altLang="zh-CN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   dst, src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功能： </a:t>
            </a:r>
            <a:r>
              <a:rPr lang="en-US" altLang="zh-CN" sz="2800" b="1" dirty="0">
                <a:latin typeface="宋体" panose="02010600030101010101" pitchFamily="2" charset="-122"/>
              </a:rPr>
              <a:t>dst</a:t>
            </a:r>
            <a:r>
              <a:rPr lang="en-US" altLang="zh-CN" sz="2800" dirty="0">
                <a:latin typeface="宋体" panose="02010600030101010101" pitchFamily="2" charset="-122"/>
              </a:rPr>
              <a:t> ←</a:t>
            </a:r>
            <a:r>
              <a:rPr lang="en-US" altLang="zh-CN" sz="2800" b="1" dirty="0">
                <a:latin typeface="宋体" panose="02010600030101010101" pitchFamily="2" charset="-122"/>
              </a:rPr>
              <a:t>dst-src-CF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dirty="0">
                <a:latin typeface="宋体" panose="02010600030101010101" pitchFamily="2" charset="-122"/>
              </a:rPr>
              <a:t>3</a:t>
            </a:r>
            <a:r>
              <a:rPr lang="zh-CN" altLang="en-US" dirty="0">
                <a:latin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</a:rPr>
              <a:t>DEC</a:t>
            </a:r>
            <a:r>
              <a:rPr lang="zh-CN" altLang="en-US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格式：</a:t>
            </a:r>
            <a:r>
              <a:rPr lang="en-US" altLang="zh-CN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DEC  dst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功能： </a:t>
            </a:r>
            <a:r>
              <a:rPr lang="en-US" altLang="zh-CN" sz="2800" b="1" dirty="0">
                <a:latin typeface="宋体" panose="02010600030101010101" pitchFamily="2" charset="-122"/>
              </a:rPr>
              <a:t>dst← dst-1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注意：</a:t>
            </a:r>
            <a:r>
              <a:rPr lang="zh-CN" altLang="en-US" sz="2800" dirty="0">
                <a:latin typeface="宋体" panose="02010600030101010101" pitchFamily="2" charset="-122"/>
              </a:rPr>
              <a:t>单操作数指令；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      </a:t>
            </a:r>
            <a:r>
              <a:rPr lang="zh-CN" altLang="en-US" sz="2800" dirty="0">
                <a:latin typeface="宋体" panose="02010600030101010101" pitchFamily="2" charset="-122"/>
              </a:rPr>
              <a:t>不影响</a:t>
            </a:r>
            <a:r>
              <a:rPr lang="en-US" altLang="zh-CN" sz="2800" dirty="0">
                <a:latin typeface="宋体" panose="02010600030101010101" pitchFamily="2" charset="-122"/>
              </a:rPr>
              <a:t>CF</a:t>
            </a:r>
            <a:r>
              <a:rPr lang="zh-CN" altLang="en-US" sz="2800" dirty="0">
                <a:latin typeface="宋体" panose="02010600030101010101" pitchFamily="2" charset="-122"/>
              </a:rPr>
              <a:t>标志；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   常用于修改地址指针和减</a:t>
            </a:r>
            <a:r>
              <a:rPr lang="en-US" altLang="zh-CN" sz="2800" dirty="0">
                <a:latin typeface="宋体" panose="02010600030101010101" pitchFamily="2" charset="-122"/>
              </a:rPr>
              <a:t>1</a:t>
            </a:r>
            <a:r>
              <a:rPr lang="zh-CN" altLang="en-US" sz="2800" dirty="0">
                <a:latin typeface="宋体" panose="02010600030101010101" pitchFamily="2" charset="-122"/>
              </a:rPr>
              <a:t>计数。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例：   </a:t>
            </a:r>
            <a:r>
              <a:rPr lang="en-US" altLang="zh-CN" sz="2400" b="1" dirty="0">
                <a:latin typeface="宋体" panose="02010600030101010101" pitchFamily="2" charset="-122"/>
              </a:rPr>
              <a:t>DEC  AL          </a:t>
            </a:r>
            <a:r>
              <a:rPr lang="zh-CN" altLang="en-US" sz="2400" b="1" dirty="0">
                <a:latin typeface="宋体" panose="02010600030101010101" pitchFamily="2" charset="-122"/>
              </a:rPr>
              <a:t>；将</a:t>
            </a:r>
            <a:r>
              <a:rPr lang="en-US" altLang="zh-CN" sz="2400" b="1" dirty="0">
                <a:latin typeface="宋体" panose="02010600030101010101" pitchFamily="2" charset="-122"/>
              </a:rPr>
              <a:t>AL</a:t>
            </a:r>
            <a:r>
              <a:rPr lang="zh-CN" altLang="en-US" sz="2400" b="1" dirty="0">
                <a:latin typeface="宋体" panose="02010600030101010101" pitchFamily="2" charset="-122"/>
              </a:rPr>
              <a:t>的内容减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2400" b="1" dirty="0">
              <a:solidFill>
                <a:srgbClr val="CC3300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</a:t>
            </a:r>
            <a:endParaRPr lang="en-US" altLang="zh-CN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73200" y="5810250"/>
            <a:ext cx="5816600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SBB   BYTE PTR [SI],3456H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" y="5326063"/>
            <a:ext cx="8839200" cy="7699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latin typeface="宋体" panose="02010600030101010101" pitchFamily="2" charset="-122"/>
              </a:rPr>
              <a:t>例：一个操作数为立即数，另一操作数为内存操作数时，指令书写注意事项</a:t>
            </a:r>
            <a:endParaRPr lang="en-US" altLang="zh-CN" dirty="0">
              <a:latin typeface="宋体" panose="02010600030101010101" pitchFamily="2" charset="-122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Rot="1"/>
          </p:cNvSpPr>
          <p:nvPr>
            <p:ph idx="1"/>
          </p:nvPr>
        </p:nvSpPr>
        <p:spPr>
          <a:xfrm>
            <a:off x="493713" y="1031875"/>
            <a:ext cx="8540750" cy="226377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None/>
            </a:pPr>
            <a:r>
              <a:rPr lang="en-US" altLang="zh-CN" sz="3600" dirty="0">
                <a:latin typeface="宋体" panose="02010600030101010101" pitchFamily="2" charset="-122"/>
              </a:rPr>
              <a:t>4</a:t>
            </a:r>
            <a:r>
              <a:rPr lang="zh-CN" altLang="en-US" sz="3600" dirty="0">
                <a:latin typeface="宋体" panose="02010600030101010101" pitchFamily="2" charset="-122"/>
              </a:rPr>
              <a:t>、</a:t>
            </a:r>
            <a:r>
              <a:rPr lang="en-US" altLang="zh-CN" sz="3600" b="1" dirty="0">
                <a:latin typeface="宋体" panose="02010600030101010101" pitchFamily="2" charset="-122"/>
              </a:rPr>
              <a:t>NEG</a:t>
            </a:r>
            <a:r>
              <a:rPr lang="zh-CN" altLang="en-US" sz="3600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格式：</a:t>
            </a:r>
            <a:r>
              <a:rPr lang="en-US" altLang="zh-CN" sz="2400" b="1" dirty="0">
                <a:solidFill>
                  <a:srgbClr val="CC3300"/>
                </a:solidFill>
                <a:latin typeface="宋体" panose="02010600030101010101" pitchFamily="2" charset="-122"/>
              </a:rPr>
              <a:t>NEG  dst</a:t>
            </a:r>
          </a:p>
          <a:p>
            <a:pPr eaLnBrk="1" hangingPunct="1"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功能： </a:t>
            </a:r>
            <a:r>
              <a:rPr lang="en-US" altLang="zh-CN" sz="2400" b="1" dirty="0">
                <a:latin typeface="宋体" panose="02010600030101010101" pitchFamily="2" charset="-122"/>
              </a:rPr>
              <a:t>dst </a:t>
            </a:r>
            <a:r>
              <a:rPr lang="en-US" altLang="zh-CN" sz="2400" b="1" dirty="0">
                <a:latin typeface="宋体" panose="02010600030101010101" pitchFamily="2" charset="-122"/>
                <a:cs typeface="Arial" panose="020B0604020202020204" pitchFamily="34" charset="0"/>
              </a:rPr>
              <a:t>←0</a:t>
            </a:r>
            <a:r>
              <a:rPr lang="zh-CN" altLang="en-US" sz="2400" b="1" dirty="0">
                <a:latin typeface="宋体" panose="02010600030101010101" pitchFamily="2" charset="-122"/>
                <a:cs typeface="Arial" panose="020B0604020202020204" pitchFamily="34" charset="0"/>
              </a:rPr>
              <a:t>－</a:t>
            </a:r>
            <a:r>
              <a:rPr lang="en-US" altLang="zh-CN" sz="2400" b="1" dirty="0">
                <a:latin typeface="宋体" panose="02010600030101010101" pitchFamily="2" charset="-122"/>
              </a:rPr>
              <a:t>dst</a:t>
            </a:r>
            <a:r>
              <a:rPr lang="zh-CN" altLang="en-US" sz="2400" b="1" dirty="0">
                <a:latin typeface="宋体" panose="02010600030101010101" pitchFamily="2" charset="-122"/>
              </a:rPr>
              <a:t>，求补码。</a:t>
            </a:r>
          </a:p>
          <a:p>
            <a:pPr eaLnBrk="1" hangingPunct="1"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标志位随运算结果而变化。</a:t>
            </a:r>
          </a:p>
          <a:p>
            <a:pPr eaLnBrk="1" hangingPunct="1">
              <a:buNone/>
            </a:pPr>
            <a:endParaRPr lang="zh-CN" altLang="en-US" dirty="0">
              <a:latin typeface="宋体" panose="02010600030101010101" pitchFamily="2" charset="-122"/>
            </a:endParaRPr>
          </a:p>
          <a:p>
            <a:pPr eaLnBrk="1" hangingPunct="1">
              <a:buNone/>
            </a:pPr>
            <a:endParaRPr lang="en-US" altLang="zh-CN" dirty="0">
              <a:latin typeface="宋体" panose="02010600030101010101" pitchFamily="2" charset="-122"/>
            </a:endParaRPr>
          </a:p>
        </p:txBody>
      </p:sp>
      <p:sp>
        <p:nvSpPr>
          <p:cNvPr id="578563" name="Text Box 3"/>
          <p:cNvSpPr txBox="1"/>
          <p:nvPr/>
        </p:nvSpPr>
        <p:spPr>
          <a:xfrm>
            <a:off x="493713" y="3024188"/>
            <a:ext cx="8540750" cy="922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dirty="0">
                <a:solidFill>
                  <a:schemeClr val="hlink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  </a:t>
            </a:r>
            <a:r>
              <a:rPr lang="zh-CN" altLang="en-US" sz="2400" dirty="0">
                <a:solidFill>
                  <a:schemeClr val="hlink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用途：</a:t>
            </a:r>
            <a:r>
              <a:rPr lang="en-US" altLang="zh-CN" sz="2400" dirty="0">
                <a:solidFill>
                  <a:schemeClr val="hlink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1)</a:t>
            </a:r>
            <a:r>
              <a:rPr lang="zh-CN" altLang="en-US" sz="2400" dirty="0">
                <a:solidFill>
                  <a:schemeClr val="hlink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求用补码表示的负数的绝对值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A50021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  </a:t>
            </a:r>
            <a:r>
              <a:rPr lang="zh-CN" altLang="en-US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【例】已知</a:t>
            </a:r>
            <a:r>
              <a:rPr lang="en-US" altLang="zh-CN" dirty="0">
                <a:solidFill>
                  <a:srgbClr val="000066"/>
                </a:solidFill>
                <a:latin typeface="Arial" panose="020B0604020202020204" pitchFamily="34" charset="0"/>
              </a:rPr>
              <a:t>[-x]</a:t>
            </a:r>
            <a:r>
              <a:rPr lang="zh-CN" altLang="en-US" baseline="-25000" dirty="0">
                <a:solidFill>
                  <a:srgbClr val="000066"/>
                </a:solidFill>
                <a:latin typeface="Arial" panose="020B0604020202020204" pitchFamily="34" charset="0"/>
              </a:rPr>
              <a:t>补</a:t>
            </a:r>
            <a:r>
              <a:rPr lang="en-US" altLang="zh-CN" dirty="0">
                <a:solidFill>
                  <a:srgbClr val="000066"/>
                </a:solidFill>
                <a:latin typeface="Arial" panose="020B0604020202020204" pitchFamily="34" charset="0"/>
              </a:rPr>
              <a:t>=0FEH</a:t>
            </a:r>
            <a:r>
              <a:rPr lang="zh-CN" altLang="en-US" dirty="0">
                <a:solidFill>
                  <a:srgbClr val="000066"/>
                </a:solidFill>
                <a:latin typeface="Arial" panose="020B0604020202020204" pitchFamily="34" charset="0"/>
              </a:rPr>
              <a:t>，求 </a:t>
            </a:r>
            <a:r>
              <a:rPr lang="en-US" altLang="zh-CN" dirty="0">
                <a:solidFill>
                  <a:srgbClr val="000066"/>
                </a:solidFill>
                <a:latin typeface="Arial" panose="020B0604020202020204" pitchFamily="34" charset="0"/>
              </a:rPr>
              <a:t>x</a:t>
            </a:r>
            <a:r>
              <a:rPr lang="zh-CN" altLang="en-US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  </a:t>
            </a:r>
            <a:endParaRPr lang="zh-CN" altLang="en-US" dirty="0">
              <a:solidFill>
                <a:srgbClr val="996633"/>
              </a:solidFill>
              <a:latin typeface="Tahoma" panose="020B0604030504040204" pitchFamily="34" charset="0"/>
              <a:ea typeface="华文行楷" panose="02010800040101010101" pitchFamily="2" charset="-122"/>
            </a:endParaRPr>
          </a:p>
        </p:txBody>
      </p:sp>
      <p:sp>
        <p:nvSpPr>
          <p:cNvPr id="578564" name="Rectangle 4"/>
          <p:cNvSpPr/>
          <p:nvPr/>
        </p:nvSpPr>
        <p:spPr>
          <a:xfrm>
            <a:off x="3600450" y="4187825"/>
            <a:ext cx="5264150" cy="8302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分析：  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AL=0-FEH=</a:t>
            </a:r>
            <a:r>
              <a:rPr lang="en-US" altLang="zh-CN" u="sng" dirty="0">
                <a:latin typeface="Arial" panose="020B0604020202020204" pitchFamily="34" charset="0"/>
              </a:rPr>
              <a:t>02H</a:t>
            </a:r>
            <a:r>
              <a:rPr lang="en-US" altLang="zh-CN" dirty="0">
                <a:latin typeface="Arial" panose="020B0604020202020204" pitchFamily="34" charset="0"/>
              </a:rPr>
              <a:t>    </a:t>
            </a:r>
            <a:r>
              <a:rPr lang="zh-CN" altLang="en-US" dirty="0">
                <a:latin typeface="Arial" panose="020B0604020202020204" pitchFamily="34" charset="0"/>
              </a:rPr>
              <a:t>即：</a:t>
            </a:r>
            <a:r>
              <a:rPr lang="en-US" altLang="zh-CN" dirty="0">
                <a:latin typeface="Arial" panose="020B0604020202020204" pitchFamily="34" charset="0"/>
              </a:rPr>
              <a:t>x=2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             CF=1,SF=0,ZF=0,OF=0,PF=0,AF=1</a:t>
            </a:r>
          </a:p>
        </p:txBody>
      </p:sp>
      <p:sp>
        <p:nvSpPr>
          <p:cNvPr id="5" name="矩形 4"/>
          <p:cNvSpPr/>
          <p:nvPr/>
        </p:nvSpPr>
        <p:spPr>
          <a:xfrm>
            <a:off x="1690688" y="4860925"/>
            <a:ext cx="4897437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chemeClr val="hlink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2)</a:t>
            </a:r>
            <a:r>
              <a:rPr lang="zh-CN" altLang="en-US" dirty="0">
                <a:solidFill>
                  <a:schemeClr val="hlink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求负数的补码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98500" y="5260975"/>
            <a:ext cx="457200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【例】求</a:t>
            </a:r>
            <a:r>
              <a:rPr lang="en-US" altLang="zh-CN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-1</a:t>
            </a:r>
            <a:r>
              <a:rPr lang="zh-CN" altLang="en-US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的补码</a:t>
            </a:r>
          </a:p>
        </p:txBody>
      </p:sp>
      <p:sp>
        <p:nvSpPr>
          <p:cNvPr id="7" name="矩形 6"/>
          <p:cNvSpPr/>
          <p:nvPr/>
        </p:nvSpPr>
        <p:spPr>
          <a:xfrm>
            <a:off x="660400" y="3998913"/>
            <a:ext cx="4572000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解：</a:t>
            </a:r>
            <a:r>
              <a:rPr lang="en-US" altLang="zh-CN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MOV  AL,0FEH</a:t>
            </a:r>
          </a:p>
          <a:p>
            <a:r>
              <a:rPr lang="en-US" altLang="zh-CN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       NEG  AL</a:t>
            </a:r>
            <a:endParaRPr lang="zh-CN" altLang="en-US" dirty="0">
              <a:solidFill>
                <a:srgbClr val="996633"/>
              </a:solidFill>
              <a:latin typeface="Tahoma" panose="020B0604030504040204" pitchFamily="34" charset="0"/>
              <a:ea typeface="华文行楷" panose="020108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60400" y="5661025"/>
            <a:ext cx="4572000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解：</a:t>
            </a:r>
            <a:r>
              <a:rPr lang="en-US" altLang="zh-CN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MOV  AL,01H</a:t>
            </a:r>
          </a:p>
          <a:p>
            <a:r>
              <a:rPr lang="en-US" altLang="zh-CN" dirty="0">
                <a:solidFill>
                  <a:srgbClr val="000066"/>
                </a:solidFill>
                <a:latin typeface="Tahoma" panose="020B0604030504040204" pitchFamily="34" charset="0"/>
                <a:ea typeface="华文行楷" panose="02010800040101010101" pitchFamily="2" charset="-122"/>
              </a:rPr>
              <a:t>       NEG  AL</a:t>
            </a:r>
            <a:endParaRPr lang="zh-CN" altLang="en-US" dirty="0">
              <a:solidFill>
                <a:srgbClr val="996633"/>
              </a:solidFill>
              <a:latin typeface="Tahoma" panose="020B0604030504040204" pitchFamily="34" charset="0"/>
              <a:ea typeface="华文行楷" panose="02010800040101010101" pitchFamily="2" charset="-122"/>
            </a:endParaRPr>
          </a:p>
        </p:txBody>
      </p:sp>
      <p:sp>
        <p:nvSpPr>
          <p:cNvPr id="9" name="Rectangle 4"/>
          <p:cNvSpPr/>
          <p:nvPr/>
        </p:nvSpPr>
        <p:spPr>
          <a:xfrm>
            <a:off x="3575050" y="5661025"/>
            <a:ext cx="5264150" cy="7969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003300"/>
                </a:solidFill>
                <a:latin typeface="Arial" panose="020B0604020202020204" pitchFamily="34" charset="0"/>
              </a:rPr>
              <a:t>分析：  </a:t>
            </a:r>
            <a:r>
              <a:rPr lang="en-US" altLang="zh-CN" dirty="0">
                <a:solidFill>
                  <a:srgbClr val="003300"/>
                </a:solidFill>
                <a:latin typeface="Arial" panose="020B0604020202020204" pitchFamily="34" charset="0"/>
              </a:rPr>
              <a:t>AL=0-01H=</a:t>
            </a:r>
            <a:r>
              <a:rPr lang="en-US" altLang="zh-CN" dirty="0">
                <a:latin typeface="Arial" panose="020B0604020202020204" pitchFamily="34" charset="0"/>
              </a:rPr>
              <a:t>0</a:t>
            </a:r>
            <a:r>
              <a:rPr lang="en-US" altLang="zh-CN" u="sng" dirty="0">
                <a:latin typeface="Arial" panose="020B0604020202020204" pitchFamily="34" charset="0"/>
              </a:rPr>
              <a:t>FFH</a:t>
            </a:r>
            <a:r>
              <a:rPr lang="en-US" altLang="zh-CN" dirty="0">
                <a:latin typeface="Arial" panose="020B0604020202020204" pitchFamily="34" charset="0"/>
              </a:rPr>
              <a:t>    </a:t>
            </a:r>
            <a:r>
              <a:rPr lang="zh-CN" altLang="en-US" dirty="0">
                <a:latin typeface="Arial" panose="020B0604020202020204" pitchFamily="34" charset="0"/>
              </a:rPr>
              <a:t>即：</a:t>
            </a:r>
            <a:r>
              <a:rPr lang="en-US" altLang="zh-CN" dirty="0">
                <a:latin typeface="Arial" panose="020B0604020202020204" pitchFamily="34" charset="0"/>
              </a:rPr>
              <a:t>x=FFH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latin typeface="Arial" panose="020B0604020202020204" pitchFamily="34" charset="0"/>
              </a:rPr>
              <a:t>             </a:t>
            </a:r>
            <a:r>
              <a:rPr lang="zh-CN" altLang="en-US" dirty="0">
                <a:latin typeface="Arial" panose="020B0604020202020204" pitchFamily="34" charset="0"/>
              </a:rPr>
              <a:t>即：</a:t>
            </a:r>
            <a:r>
              <a:rPr lang="en-US" altLang="zh-CN" dirty="0">
                <a:latin typeface="Arial" panose="020B0604020202020204" pitchFamily="34" charset="0"/>
              </a:rPr>
              <a:t>【-1】</a:t>
            </a:r>
            <a:r>
              <a:rPr lang="zh-CN" altLang="en-US" baseline="-25000" dirty="0">
                <a:latin typeface="Arial" panose="020B0604020202020204" pitchFamily="34" charset="0"/>
              </a:rPr>
              <a:t>补</a:t>
            </a:r>
            <a:r>
              <a:rPr lang="en-US" altLang="zh-CN" dirty="0">
                <a:latin typeface="Arial" panose="020B0604020202020204" pitchFamily="34" charset="0"/>
              </a:rPr>
              <a:t>=  FFH</a:t>
            </a:r>
            <a:endParaRPr lang="en-US" altLang="zh-CN" baseline="-250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8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8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578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8563" grpId="0"/>
      <p:bldP spid="578564" grpId="0"/>
      <p:bldP spid="5" grpId="0"/>
      <p:bldP spid="6" grpId="0"/>
      <p:bldP spid="7" grpId="0"/>
      <p:bldP spid="8" grpId="0"/>
      <p:bldP spid="9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/>
          <p:nvPr/>
        </p:nvSpPr>
        <p:spPr>
          <a:xfrm>
            <a:off x="406400" y="1060450"/>
            <a:ext cx="8491538" cy="3889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 b="0" dirty="0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  <a:r>
              <a:rPr lang="zh-CN" altLang="en-US" sz="3200" b="0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</a:rPr>
              <a:t>CMP</a:t>
            </a:r>
            <a:r>
              <a:rPr lang="zh-CN" altLang="en-US" sz="3200" b="0" dirty="0">
                <a:solidFill>
                  <a:schemeClr val="tx1"/>
                </a:solidFill>
                <a:latin typeface="Arial" panose="020B0604020202020204" pitchFamily="34" charset="0"/>
              </a:rPr>
              <a:t>指令</a:t>
            </a:r>
          </a:p>
          <a:p>
            <a:pPr>
              <a:lnSpc>
                <a:spcPct val="12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        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格式：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CMP dst</a:t>
            </a:r>
            <a:r>
              <a:rPr lang="zh-CN" altLang="en-US" sz="2400" dirty="0">
                <a:solidFill>
                  <a:srgbClr val="CC3300"/>
                </a:solidFill>
                <a:latin typeface="Arial" panose="020B0604020202020204" pitchFamily="34" charset="0"/>
              </a:rPr>
              <a:t>，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src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      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功能： 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dst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－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src</a:t>
            </a:r>
          </a:p>
          <a:p>
            <a:pPr>
              <a:lnSpc>
                <a:spcPct val="120000"/>
              </a:lnSpc>
            </a:pPr>
            <a:endParaRPr lang="en-US" altLang="zh-CN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FF3300"/>
                </a:solidFill>
                <a:latin typeface="Arial" panose="020B0604020202020204" pitchFamily="34" charset="0"/>
              </a:rPr>
              <a:t>注意：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1)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仅用于比较两数的大小关系。执行指令后，两个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              操作数的值不变，仅将运算结果反映到标志位上；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           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2)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通常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CMP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指令后会有一条条件转移指令；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           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3)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若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ZF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＝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表示两数相等。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ext Box 2"/>
          <p:cNvSpPr txBox="1"/>
          <p:nvPr/>
        </p:nvSpPr>
        <p:spPr>
          <a:xfrm>
            <a:off x="533400" y="895350"/>
            <a:ext cx="8305800" cy="2805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1) </a:t>
            </a:r>
            <a:r>
              <a:rPr lang="zh-CN" altLang="en-US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判断带符号数大小的转移指令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JG / JNLE       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大于则转移          条件为：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OF⊕ S F=0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且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ZF=0 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      JGE                  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大于等于则转移     条件为：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OF⊕ S F=0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或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ZF=1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      JL / JNGE       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小于则转移          条件为：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OF⊕ SF =1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且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ZF=0        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      JLE                  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小于等于则转移     条件为：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OF⊕ S F=1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或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ZF=1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   </a:t>
            </a:r>
          </a:p>
        </p:txBody>
      </p:sp>
      <p:sp>
        <p:nvSpPr>
          <p:cNvPr id="580611" name="Rectangle 3"/>
          <p:cNvSpPr/>
          <p:nvPr/>
        </p:nvSpPr>
        <p:spPr>
          <a:xfrm>
            <a:off x="533400" y="3525838"/>
            <a:ext cx="8305800" cy="19796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800" dirty="0">
                <a:solidFill>
                  <a:srgbClr val="FF3300"/>
                </a:solidFill>
                <a:latin typeface="Arial" panose="020B0604020202020204" pitchFamily="34" charset="0"/>
              </a:rPr>
              <a:t>2)</a:t>
            </a:r>
            <a:r>
              <a:rPr lang="zh-CN" altLang="en-US" sz="2800" dirty="0">
                <a:solidFill>
                  <a:srgbClr val="FF3300"/>
                </a:solidFill>
                <a:latin typeface="Arial" panose="020B0604020202020204" pitchFamily="34" charset="0"/>
              </a:rPr>
              <a:t> 判断无符号数大小的转移指令</a:t>
            </a:r>
            <a:r>
              <a:rPr lang="zh-CN" altLang="en-US" sz="1800" dirty="0">
                <a:solidFill>
                  <a:srgbClr val="FF0066"/>
                </a:solidFill>
                <a:latin typeface="Arial" panose="020B0604020202020204" pitchFamily="34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rgbClr val="FF0066"/>
                </a:solidFill>
                <a:latin typeface="Arial" panose="020B0604020202020204" pitchFamily="34" charset="0"/>
              </a:rPr>
              <a:t>      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JA / JNBE         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高于则转移             条件为：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CF=0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且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ZF=0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       JAE/JNB           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高于等于则转移     条件为： 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CF=0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或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ZF=1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       JB / JNAE          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低于则转移            条件为：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CF=1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且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ZF=0</a:t>
            </a:r>
          </a:p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        JBE /  JNA          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低于或等于则转移       条件为：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CF=1 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或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ea typeface="楷体_GB2312" panose="02010609030101010101" pitchFamily="49" charset="-122"/>
              </a:rPr>
              <a:t>ZF=1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0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0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0611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ext Box 2"/>
          <p:cNvSpPr txBox="1"/>
          <p:nvPr/>
        </p:nvSpPr>
        <p:spPr>
          <a:xfrm>
            <a:off x="147638" y="354013"/>
            <a:ext cx="6705600" cy="64008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【例</a:t>
            </a:r>
            <a:r>
              <a:rPr lang="en-US" altLang="zh-CN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10-1</a:t>
            </a:r>
            <a:r>
              <a:rPr lang="zh-CN" altLang="en-US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】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比较两个</a:t>
            </a:r>
            <a:r>
              <a:rPr lang="zh-CN" altLang="en-US" dirty="0">
                <a:solidFill>
                  <a:srgbClr val="990033"/>
                </a:solidFill>
                <a:latin typeface="Times New Roman" panose="02020603050405020304" pitchFamily="18" charset="0"/>
              </a:rPr>
              <a:t>无符号数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的大小，并将大数存入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中。</a:t>
            </a:r>
          </a:p>
          <a:p>
            <a:pPr>
              <a:spcBef>
                <a:spcPct val="50000"/>
              </a:spcBef>
            </a:pPr>
            <a:endParaRPr lang="zh-CN" altLang="en-US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MOV   AL, X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MOV   BL, Y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CMP   AL,BL                        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；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AL-BL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</a:t>
            </a:r>
            <a:r>
              <a:rPr lang="en-US" altLang="zh-CN" dirty="0">
                <a:solidFill>
                  <a:srgbClr val="990033"/>
                </a:solidFill>
                <a:latin typeface="Times New Roman" panose="02020603050405020304" pitchFamily="18" charset="0"/>
              </a:rPr>
              <a:t>JAE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NEXT                         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；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65-F3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XCHG  AL,BL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NEXT:   HLT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                   </a:t>
            </a:r>
            <a:endParaRPr lang="en-US" altLang="zh-CN" sz="1800" dirty="0">
              <a:solidFill>
                <a:srgbClr val="FF0066"/>
              </a:solidFill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                  </a:t>
            </a:r>
          </a:p>
        </p:txBody>
      </p:sp>
      <p:sp>
        <p:nvSpPr>
          <p:cNvPr id="581635" name="Rectangle 3"/>
          <p:cNvSpPr>
            <a:spLocks noChangeArrowheads="1"/>
          </p:cNvSpPr>
          <p:nvPr/>
        </p:nvSpPr>
        <p:spPr bwMode="auto">
          <a:xfrm>
            <a:off x="6705600" y="1600200"/>
            <a:ext cx="990600" cy="48006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sz="2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1444" name="Line 4"/>
          <p:cNvSpPr/>
          <p:nvPr/>
        </p:nvSpPr>
        <p:spPr>
          <a:xfrm>
            <a:off x="6705600" y="20574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45" name="Line 5"/>
          <p:cNvSpPr/>
          <p:nvPr/>
        </p:nvSpPr>
        <p:spPr>
          <a:xfrm>
            <a:off x="6705600" y="23622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46" name="Line 6"/>
          <p:cNvSpPr/>
          <p:nvPr/>
        </p:nvSpPr>
        <p:spPr>
          <a:xfrm>
            <a:off x="6705600" y="44958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47" name="Line 7"/>
          <p:cNvSpPr/>
          <p:nvPr/>
        </p:nvSpPr>
        <p:spPr>
          <a:xfrm>
            <a:off x="6705600" y="41910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48" name="Line 8"/>
          <p:cNvSpPr/>
          <p:nvPr/>
        </p:nvSpPr>
        <p:spPr>
          <a:xfrm>
            <a:off x="6705600" y="26670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49" name="Line 9"/>
          <p:cNvSpPr/>
          <p:nvPr/>
        </p:nvSpPr>
        <p:spPr>
          <a:xfrm>
            <a:off x="6705600" y="29718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50" name="Line 10"/>
          <p:cNvSpPr/>
          <p:nvPr/>
        </p:nvSpPr>
        <p:spPr>
          <a:xfrm>
            <a:off x="6705600" y="32766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51" name="Line 11"/>
          <p:cNvSpPr/>
          <p:nvPr/>
        </p:nvSpPr>
        <p:spPr>
          <a:xfrm>
            <a:off x="6705600" y="35814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52" name="Line 12"/>
          <p:cNvSpPr/>
          <p:nvPr/>
        </p:nvSpPr>
        <p:spPr>
          <a:xfrm>
            <a:off x="6705600" y="38862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53" name="Text Box 13"/>
          <p:cNvSpPr txBox="1"/>
          <p:nvPr/>
        </p:nvSpPr>
        <p:spPr>
          <a:xfrm>
            <a:off x="7678738" y="2041525"/>
            <a:ext cx="368300" cy="16160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Y</a:t>
            </a:r>
          </a:p>
          <a:p>
            <a:endParaRPr lang="en-US" altLang="zh-CN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endParaRPr lang="en-US" altLang="zh-CN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endParaRPr lang="en-US" altLang="zh-CN" dirty="0">
              <a:solidFill>
                <a:srgbClr val="000099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54" name="Line 14"/>
          <p:cNvSpPr/>
          <p:nvPr/>
        </p:nvSpPr>
        <p:spPr>
          <a:xfrm>
            <a:off x="6705600" y="48006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55" name="Line 15"/>
          <p:cNvSpPr/>
          <p:nvPr/>
        </p:nvSpPr>
        <p:spPr>
          <a:xfrm>
            <a:off x="6705600" y="51054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56" name="Line 16"/>
          <p:cNvSpPr/>
          <p:nvPr/>
        </p:nvSpPr>
        <p:spPr>
          <a:xfrm>
            <a:off x="6705600" y="54102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57" name="Text Box 17"/>
          <p:cNvSpPr txBox="1"/>
          <p:nvPr/>
        </p:nvSpPr>
        <p:spPr>
          <a:xfrm>
            <a:off x="6934200" y="2117725"/>
            <a:ext cx="609600" cy="39020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rgbClr val="CC3300"/>
                </a:solidFill>
                <a:latin typeface="Times New Roman" panose="02020603050405020304" pitchFamily="18" charset="0"/>
              </a:rPr>
              <a:t>65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rgbClr val="CC3300"/>
                </a:solidFill>
                <a:latin typeface="Times New Roman" panose="02020603050405020304" pitchFamily="18" charset="0"/>
              </a:rPr>
              <a:t>F3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02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00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24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E0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05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00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2"/>
                </a:solidFill>
                <a:latin typeface="Times New Roman" panose="02020603050405020304" pitchFamily="18" charset="0"/>
              </a:rPr>
              <a:t>89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2"/>
                </a:solidFill>
                <a:latin typeface="Times New Roman" panose="02020603050405020304" pitchFamily="18" charset="0"/>
              </a:rPr>
              <a:t>D3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2"/>
                </a:solidFill>
                <a:latin typeface="Times New Roman" panose="02020603050405020304" pitchFamily="18" charset="0"/>
              </a:rPr>
              <a:t>08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2"/>
                </a:solidFill>
                <a:latin typeface="Times New Roman" panose="02020603050405020304" pitchFamily="18" charset="0"/>
              </a:rPr>
              <a:t>00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endParaRPr lang="en-US" altLang="zh-CN" dirty="0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58" name="Line 18"/>
          <p:cNvSpPr/>
          <p:nvPr/>
        </p:nvSpPr>
        <p:spPr>
          <a:xfrm>
            <a:off x="6705600" y="57150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1459" name="AutoShape 19"/>
          <p:cNvSpPr/>
          <p:nvPr/>
        </p:nvSpPr>
        <p:spPr>
          <a:xfrm rot="10800000">
            <a:off x="1600200" y="5257800"/>
            <a:ext cx="914400" cy="762000"/>
          </a:xfrm>
          <a:prstGeom prst="wedgeEllipseCallout">
            <a:avLst>
              <a:gd name="adj1" fmla="val -61875"/>
              <a:gd name="adj2" fmla="val 48606"/>
            </a:avLst>
          </a:prstGeom>
          <a:solidFill>
            <a:srgbClr val="FF9900"/>
          </a:solidFill>
          <a:ln w="9525">
            <a:noFill/>
          </a:ln>
        </p:spPr>
        <p:txBody>
          <a:bodyPr rot="10800000"/>
          <a:lstStyle/>
          <a:p>
            <a:pPr algn="ctr"/>
            <a:endParaRPr lang="en-US" altLang="zh-CN" sz="2400" dirty="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60" name="Text Box 20"/>
          <p:cNvSpPr txBox="1"/>
          <p:nvPr/>
        </p:nvSpPr>
        <p:spPr>
          <a:xfrm>
            <a:off x="1752600" y="5394325"/>
            <a:ext cx="762000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990000"/>
                </a:solidFill>
                <a:latin typeface="Times New Roman" panose="02020603050405020304" pitchFamily="18" charset="0"/>
              </a:rPr>
              <a:t>结果</a:t>
            </a:r>
          </a:p>
        </p:txBody>
      </p:sp>
      <p:sp>
        <p:nvSpPr>
          <p:cNvPr id="581653" name="Rectangle 21"/>
          <p:cNvSpPr/>
          <p:nvPr/>
        </p:nvSpPr>
        <p:spPr>
          <a:xfrm>
            <a:off x="2719388" y="5027613"/>
            <a:ext cx="88900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rgbClr val="FF0066"/>
                </a:solidFill>
                <a:latin typeface="Arial" panose="020B0604020202020204" pitchFamily="34" charset="0"/>
              </a:rPr>
              <a:t>AL=F3</a:t>
            </a:r>
          </a:p>
        </p:txBody>
      </p:sp>
      <p:sp>
        <p:nvSpPr>
          <p:cNvPr id="581654" name="Rectangle 22"/>
          <p:cNvSpPr/>
          <p:nvPr/>
        </p:nvSpPr>
        <p:spPr>
          <a:xfrm>
            <a:off x="942975" y="2971800"/>
            <a:ext cx="2235200" cy="914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81655" name="Rectangle 23"/>
          <p:cNvSpPr/>
          <p:nvPr/>
        </p:nvSpPr>
        <p:spPr>
          <a:xfrm>
            <a:off x="6777038" y="2089150"/>
            <a:ext cx="1425575" cy="549275"/>
          </a:xfrm>
          <a:prstGeom prst="rect">
            <a:avLst/>
          </a:prstGeom>
          <a:noFill/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16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16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816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16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816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81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1653" grpId="0"/>
      <p:bldP spid="581654" grpId="0" animBg="1"/>
      <p:bldP spid="581655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ext Box 2"/>
          <p:cNvSpPr txBox="1"/>
          <p:nvPr/>
        </p:nvSpPr>
        <p:spPr>
          <a:xfrm>
            <a:off x="228600" y="1181100"/>
            <a:ext cx="6705600" cy="40925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【例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10-2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】比较两个</a:t>
            </a:r>
            <a:r>
              <a:rPr lang="zh-CN" altLang="en-US" dirty="0">
                <a:solidFill>
                  <a:srgbClr val="990033"/>
                </a:solidFill>
                <a:latin typeface="Times New Roman" panose="02020603050405020304" pitchFamily="18" charset="0"/>
              </a:rPr>
              <a:t>带符号数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的大小，并将大数存入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中。</a:t>
            </a:r>
          </a:p>
          <a:p>
            <a:pPr>
              <a:spcBef>
                <a:spcPct val="50000"/>
              </a:spcBef>
            </a:pPr>
            <a:endParaRPr lang="zh-CN" altLang="en-US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MOV    AL, X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MOV    BL, Y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CMP    AL,BL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</a:t>
            </a:r>
            <a:r>
              <a:rPr lang="en-US" altLang="zh-CN" dirty="0">
                <a:solidFill>
                  <a:srgbClr val="990033"/>
                </a:solidFill>
                <a:latin typeface="Times New Roman" panose="02020603050405020304" pitchFamily="18" charset="0"/>
              </a:rPr>
              <a:t> JGE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NEXT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XCHG AL,BL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NEXT:   HLT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               </a:t>
            </a:r>
            <a:endParaRPr lang="en-US" altLang="zh-CN" dirty="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582659" name="Rectangle 3"/>
          <p:cNvSpPr>
            <a:spLocks noChangeArrowheads="1"/>
          </p:cNvSpPr>
          <p:nvPr/>
        </p:nvSpPr>
        <p:spPr bwMode="auto">
          <a:xfrm>
            <a:off x="6705600" y="1600200"/>
            <a:ext cx="990600" cy="480060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sz="2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2468" name="Line 4"/>
          <p:cNvSpPr/>
          <p:nvPr/>
        </p:nvSpPr>
        <p:spPr>
          <a:xfrm>
            <a:off x="6705600" y="20574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69" name="Line 5"/>
          <p:cNvSpPr/>
          <p:nvPr/>
        </p:nvSpPr>
        <p:spPr>
          <a:xfrm>
            <a:off x="6705600" y="23622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70" name="Line 6"/>
          <p:cNvSpPr/>
          <p:nvPr/>
        </p:nvSpPr>
        <p:spPr>
          <a:xfrm>
            <a:off x="6705600" y="44958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71" name="Line 7"/>
          <p:cNvSpPr/>
          <p:nvPr/>
        </p:nvSpPr>
        <p:spPr>
          <a:xfrm>
            <a:off x="6705600" y="41910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72" name="Line 8"/>
          <p:cNvSpPr/>
          <p:nvPr/>
        </p:nvSpPr>
        <p:spPr>
          <a:xfrm>
            <a:off x="6705600" y="26670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73" name="Line 9"/>
          <p:cNvSpPr/>
          <p:nvPr/>
        </p:nvSpPr>
        <p:spPr>
          <a:xfrm>
            <a:off x="6705600" y="29718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74" name="Line 10"/>
          <p:cNvSpPr/>
          <p:nvPr/>
        </p:nvSpPr>
        <p:spPr>
          <a:xfrm>
            <a:off x="6705600" y="32766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75" name="Line 11"/>
          <p:cNvSpPr/>
          <p:nvPr/>
        </p:nvSpPr>
        <p:spPr>
          <a:xfrm>
            <a:off x="6705600" y="35814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76" name="Line 12"/>
          <p:cNvSpPr/>
          <p:nvPr/>
        </p:nvSpPr>
        <p:spPr>
          <a:xfrm>
            <a:off x="6705600" y="38862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77" name="Text Box 13"/>
          <p:cNvSpPr txBox="1"/>
          <p:nvPr/>
        </p:nvSpPr>
        <p:spPr>
          <a:xfrm>
            <a:off x="7678738" y="2041525"/>
            <a:ext cx="368300" cy="16160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X</a:t>
            </a:r>
          </a:p>
          <a:p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Y</a:t>
            </a:r>
          </a:p>
          <a:p>
            <a:endParaRPr lang="en-US" altLang="zh-CN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endParaRPr lang="en-US" altLang="zh-CN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endParaRPr lang="en-US" altLang="zh-CN" dirty="0">
              <a:solidFill>
                <a:srgbClr val="000099"/>
              </a:solidFill>
              <a:latin typeface="Times New Roman" panose="02020603050405020304" pitchFamily="18" charset="0"/>
            </a:endParaRPr>
          </a:p>
        </p:txBody>
      </p:sp>
      <p:sp>
        <p:nvSpPr>
          <p:cNvPr id="62478" name="Line 14"/>
          <p:cNvSpPr/>
          <p:nvPr/>
        </p:nvSpPr>
        <p:spPr>
          <a:xfrm>
            <a:off x="6705600" y="48006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79" name="Line 15"/>
          <p:cNvSpPr/>
          <p:nvPr/>
        </p:nvSpPr>
        <p:spPr>
          <a:xfrm>
            <a:off x="6705600" y="51054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80" name="Line 16"/>
          <p:cNvSpPr/>
          <p:nvPr/>
        </p:nvSpPr>
        <p:spPr>
          <a:xfrm>
            <a:off x="6705600" y="54102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81" name="Text Box 17"/>
          <p:cNvSpPr txBox="1"/>
          <p:nvPr/>
        </p:nvSpPr>
        <p:spPr>
          <a:xfrm>
            <a:off x="6934200" y="2117725"/>
            <a:ext cx="609600" cy="39020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rgbClr val="CC3300"/>
                </a:solidFill>
                <a:latin typeface="Times New Roman" panose="02020603050405020304" pitchFamily="18" charset="0"/>
              </a:rPr>
              <a:t>65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rgbClr val="CC3300"/>
                </a:solidFill>
                <a:latin typeface="Times New Roman" panose="02020603050405020304" pitchFamily="18" charset="0"/>
              </a:rPr>
              <a:t>F3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02 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00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24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E0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05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00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2"/>
                </a:solidFill>
                <a:latin typeface="Times New Roman" panose="02020603050405020304" pitchFamily="18" charset="0"/>
              </a:rPr>
              <a:t>89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2"/>
                </a:solidFill>
                <a:latin typeface="Times New Roman" panose="02020603050405020304" pitchFamily="18" charset="0"/>
              </a:rPr>
              <a:t>D3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2"/>
                </a:solidFill>
                <a:latin typeface="Times New Roman" panose="02020603050405020304" pitchFamily="18" charset="0"/>
              </a:rPr>
              <a:t>08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2"/>
                </a:solidFill>
                <a:latin typeface="Times New Roman" panose="02020603050405020304" pitchFamily="18" charset="0"/>
              </a:rPr>
              <a:t>00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endParaRPr lang="en-US" altLang="zh-CN" dirty="0">
              <a:solidFill>
                <a:schemeClr val="tx2"/>
              </a:solidFill>
              <a:latin typeface="Times New Roman" panose="02020603050405020304" pitchFamily="18" charset="0"/>
            </a:endParaRPr>
          </a:p>
        </p:txBody>
      </p:sp>
      <p:sp>
        <p:nvSpPr>
          <p:cNvPr id="62482" name="Line 18"/>
          <p:cNvSpPr/>
          <p:nvPr/>
        </p:nvSpPr>
        <p:spPr>
          <a:xfrm>
            <a:off x="6705600" y="5715000"/>
            <a:ext cx="990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62483" name="AutoShape 19"/>
          <p:cNvSpPr/>
          <p:nvPr/>
        </p:nvSpPr>
        <p:spPr>
          <a:xfrm rot="10800000">
            <a:off x="1600200" y="5257800"/>
            <a:ext cx="914400" cy="762000"/>
          </a:xfrm>
          <a:prstGeom prst="wedgeEllipseCallout">
            <a:avLst>
              <a:gd name="adj1" fmla="val -61875"/>
              <a:gd name="adj2" fmla="val 48606"/>
            </a:avLst>
          </a:prstGeom>
          <a:solidFill>
            <a:srgbClr val="FF9900"/>
          </a:solidFill>
          <a:ln w="9525">
            <a:noFill/>
          </a:ln>
        </p:spPr>
        <p:txBody>
          <a:bodyPr rot="10800000"/>
          <a:lstStyle/>
          <a:p>
            <a:pPr algn="ctr"/>
            <a:endParaRPr lang="en-US" altLang="zh-CN" sz="2400" dirty="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62484" name="Text Box 20"/>
          <p:cNvSpPr txBox="1"/>
          <p:nvPr/>
        </p:nvSpPr>
        <p:spPr>
          <a:xfrm>
            <a:off x="1752600" y="5394325"/>
            <a:ext cx="762000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990000"/>
                </a:solidFill>
                <a:latin typeface="Times New Roman" panose="02020603050405020304" pitchFamily="18" charset="0"/>
              </a:rPr>
              <a:t>结果</a:t>
            </a:r>
          </a:p>
        </p:txBody>
      </p:sp>
      <p:sp>
        <p:nvSpPr>
          <p:cNvPr id="582677" name="Rectangle 21"/>
          <p:cNvSpPr/>
          <p:nvPr/>
        </p:nvSpPr>
        <p:spPr>
          <a:xfrm>
            <a:off x="2725738" y="5027613"/>
            <a:ext cx="87630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FF0066"/>
                </a:solidFill>
                <a:latin typeface="Arial" panose="020B0604020202020204" pitchFamily="34" charset="0"/>
              </a:rPr>
              <a:t>AL=65</a:t>
            </a:r>
          </a:p>
        </p:txBody>
      </p:sp>
      <p:sp>
        <p:nvSpPr>
          <p:cNvPr id="582678" name="Oval 22"/>
          <p:cNvSpPr/>
          <p:nvPr/>
        </p:nvSpPr>
        <p:spPr>
          <a:xfrm>
            <a:off x="6516688" y="2057400"/>
            <a:ext cx="1530350" cy="609600"/>
          </a:xfrm>
          <a:prstGeom prst="ellipse">
            <a:avLst/>
          </a:prstGeom>
          <a:noFill/>
          <a:ln w="9525" cap="flat" cmpd="sng">
            <a:solidFill>
              <a:srgbClr val="8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82679" name="Oval 23"/>
          <p:cNvSpPr/>
          <p:nvPr/>
        </p:nvSpPr>
        <p:spPr>
          <a:xfrm>
            <a:off x="900113" y="2971800"/>
            <a:ext cx="2452687" cy="914400"/>
          </a:xfrm>
          <a:prstGeom prst="ellipse">
            <a:avLst/>
          </a:prstGeom>
          <a:noFill/>
          <a:ln w="9525" cap="flat" cmpd="sng">
            <a:solidFill>
              <a:srgbClr val="8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26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26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82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26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82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826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2677" grpId="0"/>
      <p:bldP spid="582678" grpId="0" animBg="1"/>
      <p:bldP spid="582679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/>
          </p:cNvSpPr>
          <p:nvPr>
            <p:ph idx="1"/>
          </p:nvPr>
        </p:nvSpPr>
        <p:spPr>
          <a:xfrm>
            <a:off x="304800" y="596900"/>
            <a:ext cx="8839200" cy="5562600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b="1" dirty="0">
                <a:latin typeface="宋体" panose="02010600030101010101" pitchFamily="2" charset="-122"/>
              </a:rPr>
              <a:t>总结：</a:t>
            </a:r>
          </a:p>
          <a:p>
            <a:pPr eaLnBrk="1" hangingPunct="1">
              <a:buNone/>
            </a:pPr>
            <a:r>
              <a:rPr lang="en-US" altLang="zh-CN" sz="2800" b="1" dirty="0">
                <a:latin typeface="宋体" panose="02010600030101010101" pitchFamily="2" charset="-122"/>
              </a:rPr>
              <a:t>1</a:t>
            </a:r>
            <a:r>
              <a:rPr lang="zh-CN" altLang="en-US" sz="2800" b="1" dirty="0">
                <a:latin typeface="宋体" panose="02010600030101010101" pitchFamily="2" charset="-122"/>
              </a:rPr>
              <a:t>）</a:t>
            </a:r>
            <a:r>
              <a:rPr lang="en-US" altLang="zh-CN" sz="2800" b="1" dirty="0">
                <a:latin typeface="宋体" panose="02010600030101010101" pitchFamily="2" charset="-122"/>
              </a:rPr>
              <a:t>ADD,ADC,SUB,SBB</a:t>
            </a:r>
            <a:r>
              <a:rPr lang="zh-CN" altLang="en-US" sz="2800" b="1" dirty="0">
                <a:latin typeface="宋体" panose="02010600030101010101" pitchFamily="2" charset="-122"/>
              </a:rPr>
              <a:t>对</a:t>
            </a:r>
            <a:r>
              <a:rPr lang="en-US" altLang="zh-CN" sz="2800" b="1" dirty="0">
                <a:latin typeface="宋体" panose="02010600030101010101" pitchFamily="2" charset="-122"/>
              </a:rPr>
              <a:t>6</a:t>
            </a:r>
            <a:r>
              <a:rPr lang="zh-CN" altLang="en-US" sz="2800" b="1" dirty="0">
                <a:latin typeface="宋体" panose="02010600030101010101" pitchFamily="2" charset="-122"/>
              </a:rPr>
              <a:t>个状态标志</a:t>
            </a:r>
            <a:r>
              <a:rPr lang="en-US" altLang="zh-CN" sz="2800" b="1" dirty="0">
                <a:latin typeface="宋体" panose="02010600030101010101" pitchFamily="2" charset="-122"/>
              </a:rPr>
              <a:t>SF</a:t>
            </a:r>
            <a:r>
              <a:rPr lang="zh-CN" altLang="en-US" sz="2800" b="1" dirty="0">
                <a:latin typeface="宋体" panose="02010600030101010101" pitchFamily="2" charset="-122"/>
              </a:rPr>
              <a:t>、</a:t>
            </a:r>
            <a:r>
              <a:rPr lang="en-US" altLang="zh-CN" sz="2800" b="1" dirty="0">
                <a:latin typeface="宋体" panose="02010600030101010101" pitchFamily="2" charset="-122"/>
              </a:rPr>
              <a:t>ZF</a:t>
            </a:r>
            <a:r>
              <a:rPr lang="zh-CN" altLang="en-US" sz="2800" b="1" dirty="0">
                <a:latin typeface="宋体" panose="02010600030101010101" pitchFamily="2" charset="-122"/>
              </a:rPr>
              <a:t>、</a:t>
            </a:r>
            <a:r>
              <a:rPr lang="en-US" altLang="zh-CN" sz="2800" b="1" dirty="0">
                <a:latin typeface="宋体" panose="02010600030101010101" pitchFamily="2" charset="-122"/>
              </a:rPr>
              <a:t>AF</a:t>
            </a:r>
            <a:r>
              <a:rPr lang="zh-CN" altLang="en-US" sz="2800" b="1" dirty="0">
                <a:latin typeface="宋体" panose="02010600030101010101" pitchFamily="2" charset="-122"/>
              </a:rPr>
              <a:t>、</a:t>
            </a:r>
            <a:r>
              <a:rPr lang="en-US" altLang="zh-CN" sz="2800" b="1" dirty="0">
                <a:latin typeface="宋体" panose="02010600030101010101" pitchFamily="2" charset="-122"/>
              </a:rPr>
              <a:t>PF</a:t>
            </a:r>
            <a:r>
              <a:rPr lang="zh-CN" altLang="en-US" sz="2800" b="1" dirty="0">
                <a:latin typeface="宋体" panose="02010600030101010101" pitchFamily="2" charset="-122"/>
              </a:rPr>
              <a:t>、</a:t>
            </a:r>
            <a:r>
              <a:rPr lang="en-US" altLang="zh-CN" sz="2800" b="1" dirty="0">
                <a:latin typeface="宋体" panose="02010600030101010101" pitchFamily="2" charset="-122"/>
              </a:rPr>
              <a:t>OF</a:t>
            </a:r>
            <a:r>
              <a:rPr lang="zh-CN" altLang="en-US" sz="2800" b="1" dirty="0">
                <a:latin typeface="宋体" panose="02010600030101010101" pitchFamily="2" charset="-122"/>
              </a:rPr>
              <a:t>、</a:t>
            </a:r>
            <a:r>
              <a:rPr lang="en-US" altLang="zh-CN" sz="2800" b="1" dirty="0">
                <a:latin typeface="宋体" panose="02010600030101010101" pitchFamily="2" charset="-122"/>
              </a:rPr>
              <a:t>CF</a:t>
            </a:r>
            <a:r>
              <a:rPr lang="zh-CN" altLang="en-US" sz="2800" b="1" dirty="0">
                <a:latin typeface="宋体" panose="02010600030101010101" pitchFamily="2" charset="-122"/>
              </a:rPr>
              <a:t>都有影响；而</a:t>
            </a:r>
            <a:r>
              <a:rPr lang="en-US" altLang="zh-CN" sz="2800" b="1" dirty="0">
                <a:latin typeface="宋体" panose="02010600030101010101" pitchFamily="2" charset="-122"/>
              </a:rPr>
              <a:t>INC</a:t>
            </a:r>
            <a:r>
              <a:rPr lang="zh-CN" altLang="en-US" sz="2800" b="1" dirty="0">
                <a:latin typeface="宋体" panose="02010600030101010101" pitchFamily="2" charset="-122"/>
              </a:rPr>
              <a:t>，</a:t>
            </a:r>
            <a:r>
              <a:rPr lang="en-US" altLang="zh-CN" sz="2800" b="1" dirty="0">
                <a:latin typeface="宋体" panose="02010600030101010101" pitchFamily="2" charset="-122"/>
              </a:rPr>
              <a:t>DEC</a:t>
            </a:r>
            <a:r>
              <a:rPr lang="zh-CN" altLang="en-US" sz="2800" b="1" dirty="0">
                <a:latin typeface="宋体" panose="02010600030101010101" pitchFamily="2" charset="-122"/>
              </a:rPr>
              <a:t>对</a:t>
            </a:r>
            <a:r>
              <a:rPr lang="en-US" altLang="zh-CN" sz="2800" b="1" dirty="0">
                <a:latin typeface="宋体" panose="02010600030101010101" pitchFamily="2" charset="-122"/>
              </a:rPr>
              <a:t>5</a:t>
            </a:r>
            <a:r>
              <a:rPr lang="zh-CN" altLang="en-US" sz="2800" b="1" dirty="0">
                <a:latin typeface="宋体" panose="02010600030101010101" pitchFamily="2" charset="-122"/>
              </a:rPr>
              <a:t>个标志有影响，但是对</a:t>
            </a:r>
            <a:r>
              <a:rPr lang="en-US" altLang="zh-CN" sz="2800" b="1" dirty="0">
                <a:latin typeface="宋体" panose="02010600030101010101" pitchFamily="2" charset="-122"/>
              </a:rPr>
              <a:t>CF</a:t>
            </a:r>
            <a:r>
              <a:rPr lang="zh-CN" altLang="en-US" sz="2800" b="1" dirty="0">
                <a:latin typeface="宋体" panose="02010600030101010101" pitchFamily="2" charset="-122"/>
              </a:rPr>
              <a:t>标志没有影响；</a:t>
            </a:r>
          </a:p>
          <a:p>
            <a:pPr eaLnBrk="1" hangingPunct="1">
              <a:buNone/>
            </a:pPr>
            <a:r>
              <a:rPr lang="en-US" altLang="zh-CN" sz="2800" b="1" dirty="0">
                <a:latin typeface="宋体" panose="02010600030101010101" pitchFamily="2" charset="-122"/>
              </a:rPr>
              <a:t>2</a:t>
            </a:r>
            <a:r>
              <a:rPr lang="zh-CN" altLang="en-US" sz="2800" b="1" dirty="0">
                <a:latin typeface="宋体" panose="02010600030101010101" pitchFamily="2" charset="-122"/>
              </a:rPr>
              <a:t>）</a:t>
            </a:r>
            <a:r>
              <a:rPr lang="en-US" altLang="zh-CN" sz="2800" b="1" dirty="0">
                <a:latin typeface="宋体" panose="02010600030101010101" pitchFamily="2" charset="-122"/>
              </a:rPr>
              <a:t>OF</a:t>
            </a:r>
            <a:r>
              <a:rPr lang="zh-CN" altLang="en-US" sz="2800" b="1" dirty="0">
                <a:latin typeface="宋体" panose="02010600030101010101" pitchFamily="2" charset="-122"/>
              </a:rPr>
              <a:t>的置位根据两个操作数的符号及其变化情况来决定，只有下面几种情况会产生溢出：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     正数＋正数＝负数（正溢出）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     负数＋负数＝正数（负溢出）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     正数－负数＝负数（正溢出）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     负数－正数＝正数（负溢出）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/>
          </p:cNvSpPr>
          <p:nvPr>
            <p:ph idx="1"/>
          </p:nvPr>
        </p:nvSpPr>
        <p:spPr>
          <a:xfrm>
            <a:off x="381000" y="914400"/>
            <a:ext cx="8077200" cy="563880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</a:pPr>
            <a:r>
              <a:rPr lang="zh-CN" altLang="en-US" sz="3600" b="1" dirty="0"/>
              <a:t>数据的寻址方式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①立即寻址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②寄存器寻址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③直接寻址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④寄存器间接寻址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⑤基址寻址 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⑥变址寻址</a:t>
            </a:r>
          </a:p>
          <a:p>
            <a:pPr eaLnBrk="1" hangingPunct="1">
              <a:lnSpc>
                <a:spcPct val="9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⑦基址变址寻址</a:t>
            </a:r>
          </a:p>
          <a:p>
            <a:pPr eaLnBrk="1" hangingPunct="1">
              <a:lnSpc>
                <a:spcPct val="90000"/>
              </a:lnSpc>
            </a:pPr>
            <a:endParaRPr lang="en-US" altLang="zh-CN" b="1" dirty="0">
              <a:solidFill>
                <a:srgbClr val="FF0000"/>
              </a:solidFill>
            </a:endParaRPr>
          </a:p>
        </p:txBody>
      </p:sp>
      <p:grpSp>
        <p:nvGrpSpPr>
          <p:cNvPr id="2" name="Group 5"/>
          <p:cNvGrpSpPr/>
          <p:nvPr/>
        </p:nvGrpSpPr>
        <p:grpSpPr>
          <a:xfrm>
            <a:off x="4305300" y="2730500"/>
            <a:ext cx="4175125" cy="2514600"/>
            <a:chOff x="2616" y="2064"/>
            <a:chExt cx="2729" cy="1240"/>
          </a:xfrm>
        </p:grpSpPr>
        <p:sp>
          <p:nvSpPr>
            <p:cNvPr id="10244" name="AutoShape 3"/>
            <p:cNvSpPr/>
            <p:nvPr/>
          </p:nvSpPr>
          <p:spPr>
            <a:xfrm>
              <a:off x="2616" y="2064"/>
              <a:ext cx="96" cy="1240"/>
            </a:xfrm>
            <a:prstGeom prst="rightBrace">
              <a:avLst>
                <a:gd name="adj1" fmla="val 107638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10245" name="Text Box 4"/>
            <p:cNvSpPr txBox="1"/>
            <p:nvPr/>
          </p:nvSpPr>
          <p:spPr>
            <a:xfrm>
              <a:off x="2886" y="2502"/>
              <a:ext cx="2459" cy="19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tx1"/>
                  </a:solidFill>
                  <a:latin typeface="Arial" panose="020B0604020202020204" pitchFamily="34" charset="0"/>
                </a:rPr>
                <a:t>这几种寻址方式均为存储器寻址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Rot="1"/>
          </p:cNvSpPr>
          <p:nvPr>
            <p:ph idx="1"/>
          </p:nvPr>
        </p:nvSpPr>
        <p:spPr>
          <a:xfrm>
            <a:off x="304800" y="638175"/>
            <a:ext cx="8540750" cy="6038850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b="1" dirty="0">
                <a:latin typeface="宋体" panose="02010600030101010101" pitchFamily="2" charset="-122"/>
              </a:rPr>
              <a:t>乘法指令</a:t>
            </a:r>
          </a:p>
          <a:p>
            <a:pPr eaLnBrk="1" hangingPunct="1">
              <a:buNone/>
            </a:pPr>
            <a:r>
              <a:rPr lang="en-US" altLang="zh-CN" dirty="0">
                <a:latin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</a:rPr>
              <a:t>MUL</a:t>
            </a:r>
            <a:r>
              <a:rPr lang="zh-CN" altLang="en-US" dirty="0">
                <a:latin typeface="宋体" panose="02010600030101010101" pitchFamily="2" charset="-122"/>
              </a:rPr>
              <a:t>指令   </a:t>
            </a:r>
            <a:r>
              <a:rPr lang="zh-CN" altLang="en-US" dirty="0">
                <a:solidFill>
                  <a:srgbClr val="CC3300"/>
                </a:solidFill>
                <a:latin typeface="宋体" panose="02010600030101010101" pitchFamily="2" charset="-122"/>
              </a:rPr>
              <a:t>（无符号数）</a:t>
            </a:r>
          </a:p>
          <a:p>
            <a:pPr eaLnBrk="1" hangingPunct="1"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格式：</a:t>
            </a:r>
            <a:r>
              <a:rPr lang="en-US" altLang="zh-CN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MUL  src</a:t>
            </a:r>
          </a:p>
          <a:p>
            <a:pPr eaLnBrk="1" hangingPunct="1"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功能：字节数据：</a:t>
            </a:r>
            <a:r>
              <a:rPr lang="en-US" altLang="zh-CN" sz="2800" dirty="0">
                <a:latin typeface="宋体" panose="02010600030101010101" pitchFamily="2" charset="-122"/>
              </a:rPr>
              <a:t>AX←AL×src</a:t>
            </a:r>
          </a:p>
          <a:p>
            <a:pPr eaLnBrk="1" hangingPunct="1">
              <a:buNone/>
            </a:pPr>
            <a:r>
              <a:rPr lang="en-US" altLang="zh-CN" sz="2800" dirty="0">
                <a:latin typeface="宋体" panose="02010600030101010101" pitchFamily="2" charset="-122"/>
              </a:rPr>
              <a:t>      </a:t>
            </a:r>
            <a:r>
              <a:rPr lang="zh-CN" altLang="en-US" sz="2800" dirty="0">
                <a:latin typeface="宋体" panose="02010600030101010101" pitchFamily="2" charset="-122"/>
              </a:rPr>
              <a:t>字数据</a:t>
            </a:r>
            <a:r>
              <a:rPr lang="en-US" altLang="zh-CN" sz="2800" dirty="0">
                <a:latin typeface="宋体" panose="02010600030101010101" pitchFamily="2" charset="-122"/>
              </a:rPr>
              <a:t>:   DX_AX← AX×src</a:t>
            </a:r>
          </a:p>
          <a:p>
            <a:pPr eaLnBrk="1" hangingPunct="1">
              <a:buNone/>
            </a:pPr>
            <a:r>
              <a:rPr lang="zh-CN" altLang="en-US" sz="2800" dirty="0">
                <a:solidFill>
                  <a:srgbClr val="FF3300"/>
                </a:solidFill>
                <a:latin typeface="宋体" panose="02010600030101010101" pitchFamily="2" charset="-122"/>
              </a:rPr>
              <a:t>注意：</a:t>
            </a:r>
            <a:r>
              <a:rPr lang="en-US" altLang="zh-CN" sz="2800" dirty="0">
                <a:latin typeface="宋体" panose="02010600030101010101" pitchFamily="2" charset="-122"/>
              </a:rPr>
              <a:t>src</a:t>
            </a:r>
            <a:r>
              <a:rPr lang="zh-CN" altLang="en-US" sz="2800" dirty="0">
                <a:latin typeface="宋体" panose="02010600030101010101" pitchFamily="2" charset="-122"/>
              </a:rPr>
              <a:t>是乘数，被乘数和乘积是隐含的，所有操作</a:t>
            </a:r>
          </a:p>
          <a:p>
            <a:pPr eaLnBrk="1" hangingPunct="1"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   数是无符号数。</a:t>
            </a:r>
          </a:p>
          <a:p>
            <a:pPr eaLnBrk="1" hangingPunct="1"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</a:t>
            </a:r>
          </a:p>
          <a:p>
            <a:pPr eaLnBrk="1" hangingPunct="1">
              <a:buNone/>
            </a:pP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</a:rPr>
              <a:t>IMUL</a:t>
            </a:r>
            <a:r>
              <a:rPr lang="zh-CN" altLang="en-US" dirty="0">
                <a:latin typeface="宋体" panose="02010600030101010101" pitchFamily="2" charset="-122"/>
              </a:rPr>
              <a:t>指令   </a:t>
            </a:r>
            <a:r>
              <a:rPr lang="zh-CN" altLang="en-US" dirty="0">
                <a:solidFill>
                  <a:srgbClr val="CC3300"/>
                </a:solidFill>
                <a:latin typeface="宋体" panose="02010600030101010101" pitchFamily="2" charset="-122"/>
              </a:rPr>
              <a:t>（带符号数）</a:t>
            </a:r>
          </a:p>
          <a:p>
            <a:pPr eaLnBrk="1" hangingPunct="1"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格式：</a:t>
            </a:r>
            <a:r>
              <a:rPr lang="en-US" altLang="zh-CN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IMUL  src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Rot="1"/>
          </p:cNvSpPr>
          <p:nvPr>
            <p:ph idx="1"/>
          </p:nvPr>
        </p:nvSpPr>
        <p:spPr>
          <a:xfrm>
            <a:off x="304800" y="0"/>
            <a:ext cx="8839200" cy="685800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90000"/>
              </a:lnSpc>
            </a:pPr>
            <a:r>
              <a:rPr lang="zh-CN" altLang="en-US" b="1" dirty="0">
                <a:latin typeface="宋体" panose="02010600030101010101" pitchFamily="2" charset="-122"/>
              </a:rPr>
              <a:t>除法指令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dirty="0">
                <a:latin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</a:rPr>
              <a:t>DIV</a:t>
            </a:r>
            <a:r>
              <a:rPr lang="zh-CN" altLang="en-US" dirty="0">
                <a:latin typeface="宋体" panose="02010600030101010101" pitchFamily="2" charset="-122"/>
              </a:rPr>
              <a:t>指令   </a:t>
            </a:r>
            <a:r>
              <a:rPr lang="zh-CN" altLang="en-US" dirty="0">
                <a:solidFill>
                  <a:srgbClr val="CC3300"/>
                </a:solidFill>
                <a:latin typeface="宋体" panose="02010600030101010101" pitchFamily="2" charset="-122"/>
              </a:rPr>
              <a:t>（无符号数）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格式：</a:t>
            </a:r>
            <a:r>
              <a:rPr lang="en-US" altLang="zh-CN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DIV  src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功能：字节数据：</a:t>
            </a:r>
            <a:r>
              <a:rPr lang="en-US" altLang="zh-CN" sz="2800" dirty="0">
                <a:latin typeface="宋体" panose="02010600030101010101" pitchFamily="2" charset="-122"/>
              </a:rPr>
              <a:t>AL←AX/src</a:t>
            </a:r>
            <a:r>
              <a:rPr lang="zh-CN" altLang="en-US" sz="2800" dirty="0">
                <a:latin typeface="宋体" panose="02010600030101010101" pitchFamily="2" charset="-122"/>
              </a:rPr>
              <a:t>的商数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             </a:t>
            </a:r>
            <a:r>
              <a:rPr lang="en-US" altLang="zh-CN" sz="2800" dirty="0">
                <a:latin typeface="宋体" panose="02010600030101010101" pitchFamily="2" charset="-122"/>
              </a:rPr>
              <a:t>AH←AX/src</a:t>
            </a:r>
            <a:r>
              <a:rPr lang="zh-CN" altLang="en-US" sz="2800" dirty="0">
                <a:latin typeface="宋体" panose="02010600030101010101" pitchFamily="2" charset="-122"/>
              </a:rPr>
              <a:t>的余数          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    字数据</a:t>
            </a:r>
            <a:r>
              <a:rPr lang="en-US" altLang="zh-CN" sz="2800" dirty="0">
                <a:latin typeface="宋体" panose="02010600030101010101" pitchFamily="2" charset="-122"/>
              </a:rPr>
              <a:t>:  AX←(DX_AX)/src</a:t>
            </a:r>
            <a:r>
              <a:rPr lang="zh-CN" altLang="en-US" sz="2800" dirty="0">
                <a:latin typeface="宋体" panose="02010600030101010101" pitchFamily="2" charset="-122"/>
              </a:rPr>
              <a:t>的商数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             </a:t>
            </a:r>
            <a:r>
              <a:rPr lang="en-US" altLang="zh-CN" sz="2800" dirty="0">
                <a:latin typeface="宋体" panose="02010600030101010101" pitchFamily="2" charset="-122"/>
              </a:rPr>
              <a:t>DX←(DX_AX)/src</a:t>
            </a:r>
            <a:r>
              <a:rPr lang="zh-CN" altLang="en-US" sz="2800" dirty="0">
                <a:latin typeface="宋体" panose="02010600030101010101" pitchFamily="2" charset="-122"/>
              </a:rPr>
              <a:t>的余数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solidFill>
                  <a:srgbClr val="FF3300"/>
                </a:solidFill>
                <a:latin typeface="宋体" panose="02010600030101010101" pitchFamily="2" charset="-122"/>
              </a:rPr>
              <a:t>注意：</a:t>
            </a:r>
            <a:r>
              <a:rPr lang="en-US" altLang="zh-CN" sz="2800" dirty="0">
                <a:latin typeface="宋体" panose="02010600030101010101" pitchFamily="2" charset="-122"/>
              </a:rPr>
              <a:t>src</a:t>
            </a:r>
            <a:r>
              <a:rPr lang="zh-CN" altLang="en-US" sz="2800" dirty="0">
                <a:latin typeface="宋体" panose="02010600030101010101" pitchFamily="2" charset="-122"/>
              </a:rPr>
              <a:t>是除数，被除数、商和余数是隐含的，所有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   操作数是无符号数。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   当除数为</a:t>
            </a:r>
            <a:r>
              <a:rPr lang="en-US" altLang="zh-CN" sz="2800" dirty="0">
                <a:latin typeface="宋体" panose="02010600030101010101" pitchFamily="2" charset="-122"/>
              </a:rPr>
              <a:t>0</a:t>
            </a:r>
            <a:r>
              <a:rPr lang="zh-CN" altLang="en-US" sz="2800" dirty="0">
                <a:latin typeface="宋体" panose="02010600030101010101" pitchFamily="2" charset="-122"/>
              </a:rPr>
              <a:t>时，会发生商溢出，</a:t>
            </a:r>
            <a:r>
              <a:rPr lang="en-US" altLang="zh-CN" sz="2800" dirty="0">
                <a:latin typeface="宋体" panose="02010600030101010101" pitchFamily="2" charset="-122"/>
              </a:rPr>
              <a:t>CPU</a:t>
            </a:r>
            <a:r>
              <a:rPr lang="zh-CN" altLang="en-US" sz="2800" dirty="0">
                <a:latin typeface="宋体" panose="02010600030101010101" pitchFamily="2" charset="-122"/>
              </a:rPr>
              <a:t>会进行出错处 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     理，此时所得得商数和余数不确定。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 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dirty="0">
                <a:latin typeface="宋体" panose="02010600030101010101" pitchFamily="2" charset="-122"/>
              </a:rPr>
              <a:t>2</a:t>
            </a:r>
            <a:r>
              <a:rPr lang="zh-CN" altLang="en-US" dirty="0">
                <a:latin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</a:rPr>
              <a:t>IDIV</a:t>
            </a:r>
            <a:r>
              <a:rPr lang="zh-CN" altLang="en-US" dirty="0">
                <a:latin typeface="宋体" panose="02010600030101010101" pitchFamily="2" charset="-122"/>
              </a:rPr>
              <a:t>指令   </a:t>
            </a:r>
            <a:r>
              <a:rPr lang="zh-CN" altLang="en-US" dirty="0">
                <a:solidFill>
                  <a:srgbClr val="CC3300"/>
                </a:solidFill>
                <a:latin typeface="宋体" panose="02010600030101010101" pitchFamily="2" charset="-122"/>
              </a:rPr>
              <a:t>（带符号数）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格式：</a:t>
            </a:r>
            <a:r>
              <a:rPr lang="en-US" altLang="zh-CN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IDIV  src</a:t>
            </a:r>
          </a:p>
          <a:p>
            <a:pPr eaLnBrk="1" hangingPunct="1">
              <a:lnSpc>
                <a:spcPct val="90000"/>
              </a:lnSpc>
              <a:buNone/>
            </a:pPr>
            <a:endParaRPr lang="en-US" altLang="zh-CN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62" name="Rectangle 2"/>
          <p:cNvSpPr>
            <a:spLocks noGrp="1" noRot="1"/>
          </p:cNvSpPr>
          <p:nvPr>
            <p:ph idx="1"/>
          </p:nvPr>
        </p:nvSpPr>
        <p:spPr>
          <a:xfrm>
            <a:off x="304800" y="635000"/>
            <a:ext cx="8540750" cy="5232400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dirty="0"/>
              <a:t>扩展指令</a:t>
            </a:r>
          </a:p>
          <a:p>
            <a:pPr eaLnBrk="1" hangingPunct="1"/>
            <a:r>
              <a:rPr lang="en-US" altLang="zh-CN" dirty="0"/>
              <a:t>CBW      ; AL</a:t>
            </a:r>
            <a:r>
              <a:rPr lang="en-US" altLang="zh-CN" dirty="0">
                <a:sym typeface="Wingdings" panose="05000000000000000000" pitchFamily="2" charset="2"/>
              </a:rPr>
              <a:t>AX           </a:t>
            </a:r>
            <a:r>
              <a:rPr lang="zh-CN" altLang="en-US" dirty="0">
                <a:sym typeface="Wingdings" panose="05000000000000000000" pitchFamily="2" charset="2"/>
              </a:rPr>
              <a:t>字节扩展为字</a:t>
            </a:r>
          </a:p>
          <a:p>
            <a:pPr eaLnBrk="1" hangingPunct="1"/>
            <a:r>
              <a:rPr lang="en-US" altLang="zh-CN" dirty="0">
                <a:sym typeface="Wingdings" panose="05000000000000000000" pitchFamily="2" charset="2"/>
              </a:rPr>
              <a:t>CWD      ; AXDX/AX    </a:t>
            </a:r>
            <a:r>
              <a:rPr lang="zh-CN" altLang="en-US" dirty="0">
                <a:sym typeface="Wingdings" panose="05000000000000000000" pitchFamily="2" charset="2"/>
              </a:rPr>
              <a:t>字扩展为双字</a:t>
            </a:r>
          </a:p>
          <a:p>
            <a:pPr eaLnBrk="1" hangingPunct="1">
              <a:buNone/>
            </a:pPr>
            <a:r>
              <a:rPr lang="zh-CN" altLang="en-US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例</a:t>
            </a:r>
            <a:r>
              <a:rPr lang="en-US" altLang="zh-CN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11</a:t>
            </a:r>
            <a:r>
              <a:rPr lang="zh-CN" altLang="en-US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：</a:t>
            </a:r>
            <a:r>
              <a:rPr lang="zh-CN" altLang="en-US" sz="2400" dirty="0"/>
              <a:t>已知</a:t>
            </a:r>
            <a:r>
              <a:rPr lang="en-US" altLang="zh-CN" sz="2400" dirty="0"/>
              <a:t>AX=8965H,</a:t>
            </a:r>
            <a:r>
              <a:rPr lang="zh-CN" altLang="en-US" sz="2400" dirty="0"/>
              <a:t>执行下列语句后，</a:t>
            </a:r>
            <a:r>
              <a:rPr lang="en-US" altLang="zh-CN" sz="2400" dirty="0"/>
              <a:t>AX=?DX=?BX=?</a:t>
            </a:r>
          </a:p>
          <a:p>
            <a:pPr eaLnBrk="1" hangingPunct="1">
              <a:buNone/>
            </a:pPr>
            <a:r>
              <a:rPr lang="en-US" altLang="zh-CN" sz="2400" dirty="0"/>
              <a:t>MOV  BX,AX</a:t>
            </a:r>
          </a:p>
          <a:p>
            <a:pPr eaLnBrk="1" hangingPunct="1">
              <a:buNone/>
            </a:pPr>
            <a:r>
              <a:rPr lang="en-US" altLang="zh-CN" sz="2400" dirty="0"/>
              <a:t>CBW  </a:t>
            </a:r>
          </a:p>
          <a:p>
            <a:pPr eaLnBrk="1" hangingPunct="1">
              <a:buNone/>
            </a:pPr>
            <a:r>
              <a:rPr lang="en-US" altLang="zh-CN" sz="2400" dirty="0"/>
              <a:t>MOV  AX,BX</a:t>
            </a:r>
          </a:p>
          <a:p>
            <a:pPr eaLnBrk="1" hangingPunct="1">
              <a:buNone/>
            </a:pPr>
            <a:r>
              <a:rPr lang="en-US" altLang="zh-CN" sz="2400" dirty="0"/>
              <a:t>CWD</a:t>
            </a:r>
          </a:p>
          <a:p>
            <a:pPr eaLnBrk="1" hangingPunct="1">
              <a:buNone/>
            </a:pPr>
            <a:endParaRPr lang="en-US" altLang="zh-CN" sz="2400" dirty="0"/>
          </a:p>
        </p:txBody>
      </p:sp>
      <p:sp>
        <p:nvSpPr>
          <p:cNvPr id="604163" name="Text Box 3"/>
          <p:cNvSpPr txBox="1"/>
          <p:nvPr/>
        </p:nvSpPr>
        <p:spPr>
          <a:xfrm>
            <a:off x="2933700" y="3214688"/>
            <a:ext cx="2933700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AL=65H </a:t>
            </a:r>
            <a:r>
              <a:rPr lang="en-US" altLang="zh-CN" dirty="0">
                <a:latin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dirty="0">
                <a:latin typeface="Arial" panose="020B0604020202020204" pitchFamily="34" charset="0"/>
              </a:rPr>
              <a:t>AX=0065H</a:t>
            </a:r>
          </a:p>
        </p:txBody>
      </p:sp>
      <p:sp>
        <p:nvSpPr>
          <p:cNvPr id="604164" name="Text Box 4"/>
          <p:cNvSpPr txBox="1"/>
          <p:nvPr/>
        </p:nvSpPr>
        <p:spPr>
          <a:xfrm>
            <a:off x="2933700" y="4168775"/>
            <a:ext cx="3149600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DX=FFFFH   AX=8965H</a:t>
            </a:r>
          </a:p>
        </p:txBody>
      </p:sp>
      <p:sp>
        <p:nvSpPr>
          <p:cNvPr id="604165" name="Text Box 5"/>
          <p:cNvSpPr txBox="1"/>
          <p:nvPr/>
        </p:nvSpPr>
        <p:spPr>
          <a:xfrm>
            <a:off x="2933700" y="3771900"/>
            <a:ext cx="2120900" cy="396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AX=8965H</a:t>
            </a:r>
          </a:p>
        </p:txBody>
      </p:sp>
      <p:sp>
        <p:nvSpPr>
          <p:cNvPr id="604166" name="Text Box 6"/>
          <p:cNvSpPr txBox="1"/>
          <p:nvPr/>
        </p:nvSpPr>
        <p:spPr>
          <a:xfrm>
            <a:off x="304800" y="4813300"/>
            <a:ext cx="8382000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3200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备注：将符号位扩展到高字节</a:t>
            </a:r>
            <a:r>
              <a:rPr lang="en-US" altLang="zh-CN" sz="3200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/</a:t>
            </a:r>
            <a:r>
              <a:rPr lang="zh-CN" altLang="en-US" sz="3200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高字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04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041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6041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6041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6041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6041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6041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6041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604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604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7" dur="500"/>
                                        <p:tgtEl>
                                          <p:spTgt spid="604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2" dur="2000"/>
                                        <p:tgtEl>
                                          <p:spTgt spid="604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162" grpId="0" build="p"/>
      <p:bldP spid="604163" grpId="0"/>
      <p:bldP spid="604164" grpId="0"/>
      <p:bldP spid="604165" grpId="0"/>
      <p:bldP spid="604166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标题 1"/>
          <p:cNvSpPr>
            <a:spLocks noGrp="1"/>
          </p:cNvSpPr>
          <p:nvPr>
            <p:ph type="title"/>
          </p:nvPr>
        </p:nvSpPr>
        <p:spPr>
          <a:xfrm>
            <a:off x="360998" y="-87630"/>
            <a:ext cx="8540750" cy="1143000"/>
          </a:xfrm>
        </p:spPr>
        <p:txBody>
          <a:bodyPr vert="horz" wrap="square" lIns="91440" tIns="45720" rIns="91440" bIns="45720" anchor="ctr" anchorCtr="0"/>
          <a:lstStyle/>
          <a:p>
            <a:r>
              <a:rPr lang="zh-CN" altLang="en-US" sz="3600" dirty="0">
                <a:solidFill>
                  <a:srgbClr val="FF0000"/>
                </a:solidFill>
              </a:rPr>
              <a:t>四则运算（</a:t>
            </a:r>
            <a:r>
              <a:rPr lang="zh-CN" altLang="en-US" sz="1800" dirty="0">
                <a:solidFill>
                  <a:srgbClr val="FF0000"/>
                </a:solidFill>
              </a:rPr>
              <a:t>演示sizeyunsuan.asm</a:t>
            </a:r>
            <a:r>
              <a:rPr lang="zh-CN" altLang="en-US" sz="3600" dirty="0">
                <a:solidFill>
                  <a:srgbClr val="FF0000"/>
                </a:solidFill>
              </a:rPr>
              <a:t>）</a:t>
            </a:r>
          </a:p>
        </p:txBody>
      </p:sp>
      <p:sp>
        <p:nvSpPr>
          <p:cNvPr id="67587" name="内容占位符 2"/>
          <p:cNvSpPr>
            <a:spLocks noGrp="1"/>
          </p:cNvSpPr>
          <p:nvPr>
            <p:ph idx="1"/>
          </p:nvPr>
        </p:nvSpPr>
        <p:spPr>
          <a:xfrm>
            <a:off x="139700" y="609600"/>
            <a:ext cx="8540750" cy="5080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en-US" sz="2400" dirty="0"/>
              <a:t>例：求 </a:t>
            </a:r>
            <a:r>
              <a:rPr lang="en-US" altLang="zh-CN" sz="2400" dirty="0"/>
              <a:t>   z=(g+(w*y-k+78))/k</a:t>
            </a:r>
            <a:r>
              <a:rPr lang="zh-CN" altLang="en-US" sz="2400" dirty="0"/>
              <a:t>（</a:t>
            </a:r>
            <a:r>
              <a:rPr lang="en-US" altLang="zh-CN" sz="2400" dirty="0"/>
              <a:t>g</a:t>
            </a:r>
            <a:r>
              <a:rPr lang="zh-CN" altLang="en-US" sz="2400" dirty="0"/>
              <a:t>、</a:t>
            </a:r>
            <a:r>
              <a:rPr lang="en-US" altLang="zh-CN" sz="2400" dirty="0"/>
              <a:t>w</a:t>
            </a:r>
            <a:r>
              <a:rPr lang="zh-CN" altLang="en-US" sz="2400" dirty="0"/>
              <a:t>、</a:t>
            </a:r>
            <a:r>
              <a:rPr lang="en-US" altLang="zh-CN" sz="2400" dirty="0"/>
              <a:t>y</a:t>
            </a:r>
            <a:r>
              <a:rPr lang="zh-CN" altLang="en-US" sz="2400" dirty="0"/>
              <a:t>、</a:t>
            </a:r>
            <a:r>
              <a:rPr lang="en-US" altLang="zh-CN" sz="2400" dirty="0"/>
              <a:t>k</a:t>
            </a:r>
            <a:r>
              <a:rPr lang="zh-CN" altLang="en-US" sz="2400" dirty="0"/>
              <a:t>均为</a:t>
            </a:r>
            <a:r>
              <a:rPr lang="zh-CN" altLang="en-US" sz="2400" u="sng" dirty="0">
                <a:solidFill>
                  <a:srgbClr val="FF0000"/>
                </a:solidFill>
              </a:rPr>
              <a:t>字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zh-CN" altLang="en-US" sz="2400" u="sng" dirty="0">
                <a:solidFill>
                  <a:srgbClr val="CC3300"/>
                </a:solidFill>
              </a:rPr>
              <a:t>符号数</a:t>
            </a:r>
            <a:r>
              <a:rPr lang="zh-CN" altLang="en-US" sz="2400" dirty="0"/>
              <a:t>）</a:t>
            </a:r>
          </a:p>
        </p:txBody>
      </p:sp>
      <p:sp>
        <p:nvSpPr>
          <p:cNvPr id="67588" name="矩形 3"/>
          <p:cNvSpPr/>
          <p:nvPr/>
        </p:nvSpPr>
        <p:spPr>
          <a:xfrm>
            <a:off x="3654425" y="3228975"/>
            <a:ext cx="255588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</a:rPr>
              <a:t> 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109537" y="1346200"/>
            <a:ext cx="4897437" cy="53244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</a:rPr>
              <a:t>      MOV  AX, w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IMUL  y            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MOV  CX, AX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MOV  BX ,DX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MOV  AX, k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CWD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SUB   CX, AX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SBB   BX, DX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ADD   CX,78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ADC   BX, 0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MOV  AX, g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CWD  </a:t>
            </a:r>
          </a:p>
          <a:p>
            <a:r>
              <a:rPr lang="pl-PL" altLang="zh-CN" dirty="0">
                <a:latin typeface="Arial" panose="020B0604020202020204" pitchFamily="34" charset="0"/>
              </a:rPr>
              <a:t>      ADD  AX, CX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ADC  DX, BX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IDIV   k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MOV  z, AX</a:t>
            </a:r>
          </a:p>
          <a:p>
            <a:r>
              <a:rPr lang="en-US" altLang="zh-CN" dirty="0">
                <a:latin typeface="Arial" panose="020B0604020202020204" pitchFamily="34" charset="0"/>
              </a:rPr>
              <a:t>      MOV  z+2, DX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57400" y="5149850"/>
            <a:ext cx="2060575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pl-PL" altLang="zh-CN" dirty="0">
                <a:latin typeface="Arial" panose="020B0604020202020204" pitchFamily="34" charset="0"/>
              </a:rPr>
              <a:t>;  g+</a:t>
            </a:r>
            <a:r>
              <a:rPr lang="en-US" altLang="zh-CN" dirty="0">
                <a:latin typeface="Arial" panose="020B0604020202020204" pitchFamily="34" charset="0"/>
              </a:rPr>
              <a:t> </a:t>
            </a:r>
            <a:r>
              <a:rPr lang="pl-PL" altLang="zh-CN" dirty="0">
                <a:solidFill>
                  <a:srgbClr val="002060"/>
                </a:solidFill>
                <a:latin typeface="Arial" panose="020B0604020202020204" pitchFamily="34" charset="0"/>
              </a:rPr>
              <a:t>(w*y-k+78)</a:t>
            </a:r>
            <a:endParaRPr lang="zh-CN" altLang="en-US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044700" y="5588000"/>
            <a:ext cx="2373313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</a:rPr>
              <a:t>; </a:t>
            </a:r>
            <a:r>
              <a:rPr lang="en-US" altLang="zh-CN" dirty="0">
                <a:solidFill>
                  <a:srgbClr val="002060"/>
                </a:solidFill>
                <a:latin typeface="Arial" panose="020B0604020202020204" pitchFamily="34" charset="0"/>
              </a:rPr>
              <a:t>(g+(w*y-k+78)) </a:t>
            </a:r>
            <a:r>
              <a:rPr lang="en-US" altLang="zh-CN" dirty="0">
                <a:latin typeface="Arial" panose="020B0604020202020204" pitchFamily="34" charset="0"/>
              </a:rPr>
              <a:t>/k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117725" y="1612900"/>
            <a:ext cx="852488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pl-PL" altLang="zh-CN" dirty="0">
                <a:latin typeface="Arial" panose="020B0604020202020204" pitchFamily="34" charset="0"/>
              </a:rPr>
              <a:t>;  w*y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87563" y="3390900"/>
            <a:ext cx="1077912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pl-PL" altLang="zh-CN" dirty="0">
                <a:latin typeface="Arial" panose="020B0604020202020204" pitchFamily="34" charset="0"/>
              </a:rPr>
              <a:t>;  </a:t>
            </a:r>
            <a:r>
              <a:rPr lang="pl-PL" altLang="zh-CN" dirty="0">
                <a:solidFill>
                  <a:srgbClr val="002060"/>
                </a:solidFill>
                <a:latin typeface="Arial" panose="020B0604020202020204" pitchFamily="34" charset="0"/>
              </a:rPr>
              <a:t>w*y</a:t>
            </a:r>
            <a:r>
              <a:rPr lang="en-US" altLang="zh-CN" dirty="0">
                <a:latin typeface="Arial" panose="020B0604020202020204" pitchFamily="34" charset="0"/>
              </a:rPr>
              <a:t>-k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062163" y="3962400"/>
            <a:ext cx="1512887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pl-PL" altLang="zh-CN" dirty="0">
                <a:latin typeface="Arial" panose="020B0604020202020204" pitchFamily="34" charset="0"/>
              </a:rPr>
              <a:t>;  </a:t>
            </a:r>
            <a:r>
              <a:rPr lang="pl-PL" altLang="zh-CN" dirty="0">
                <a:solidFill>
                  <a:srgbClr val="002060"/>
                </a:solidFill>
                <a:latin typeface="Arial" panose="020B0604020202020204" pitchFamily="34" charset="0"/>
              </a:rPr>
              <a:t>w*y</a:t>
            </a:r>
            <a:r>
              <a:rPr lang="en-US" altLang="zh-CN" dirty="0">
                <a:solidFill>
                  <a:srgbClr val="002060"/>
                </a:solidFill>
                <a:latin typeface="Arial" panose="020B0604020202020204" pitchFamily="34" charset="0"/>
              </a:rPr>
              <a:t>-k</a:t>
            </a:r>
            <a:r>
              <a:rPr lang="en-US" altLang="zh-CN" dirty="0">
                <a:latin typeface="Arial" panose="020B0604020202020204" pitchFamily="34" charset="0"/>
              </a:rPr>
              <a:t>+78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cxnSp>
        <p:nvCxnSpPr>
          <p:cNvPr id="67595" name="直接连接符 13"/>
          <p:cNvCxnSpPr/>
          <p:nvPr/>
        </p:nvCxnSpPr>
        <p:spPr>
          <a:xfrm>
            <a:off x="469900" y="2076450"/>
            <a:ext cx="3800475" cy="0"/>
          </a:xfrm>
          <a:prstGeom prst="line">
            <a:avLst/>
          </a:prstGeom>
          <a:ln w="9525">
            <a:noFill/>
          </a:ln>
        </p:spPr>
      </p:cxnSp>
      <p:cxnSp>
        <p:nvCxnSpPr>
          <p:cNvPr id="67596" name="直接连接符 15"/>
          <p:cNvCxnSpPr/>
          <p:nvPr/>
        </p:nvCxnSpPr>
        <p:spPr>
          <a:xfrm>
            <a:off x="265113" y="1981200"/>
            <a:ext cx="4005262" cy="0"/>
          </a:xfrm>
          <a:prstGeom prst="line">
            <a:avLst/>
          </a:prstGeom>
          <a:ln w="19050" cap="flat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67597" name="直接连接符 16"/>
          <p:cNvCxnSpPr/>
          <p:nvPr/>
        </p:nvCxnSpPr>
        <p:spPr>
          <a:xfrm>
            <a:off x="342900" y="3841750"/>
            <a:ext cx="3975100" cy="0"/>
          </a:xfrm>
          <a:prstGeom prst="line">
            <a:avLst/>
          </a:prstGeom>
          <a:ln w="19050" cap="flat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67598" name="直接连接符 17"/>
          <p:cNvCxnSpPr/>
          <p:nvPr/>
        </p:nvCxnSpPr>
        <p:spPr>
          <a:xfrm>
            <a:off x="368300" y="4400550"/>
            <a:ext cx="3949700" cy="0"/>
          </a:xfrm>
          <a:prstGeom prst="line">
            <a:avLst/>
          </a:prstGeom>
          <a:ln w="19050" cap="flat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67599" name="直接连接符 18"/>
          <p:cNvCxnSpPr/>
          <p:nvPr/>
        </p:nvCxnSpPr>
        <p:spPr>
          <a:xfrm>
            <a:off x="350838" y="5607050"/>
            <a:ext cx="4029075" cy="0"/>
          </a:xfrm>
          <a:prstGeom prst="line">
            <a:avLst/>
          </a:prstGeom>
          <a:ln w="19050" cap="flat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67600" name="直接连接符 21"/>
          <p:cNvCxnSpPr/>
          <p:nvPr/>
        </p:nvCxnSpPr>
        <p:spPr>
          <a:xfrm>
            <a:off x="342900" y="5988050"/>
            <a:ext cx="4062413" cy="0"/>
          </a:xfrm>
          <a:prstGeom prst="line">
            <a:avLst/>
          </a:prstGeom>
          <a:ln w="19050" cap="flat" cmpd="sng">
            <a:solidFill>
              <a:srgbClr val="002060"/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67601" name="AutoShape 4" descr="C:\Users\Admin\AppData\Roaming\Tencent\Users\41694354\QQ\WinTemp\RichOle\)BOZ2}QWB7MFL$HFEN8$2.png"/>
          <p:cNvSpPr>
            <a:spLocks noChangeAspect="1"/>
          </p:cNvSpPr>
          <p:nvPr/>
        </p:nvSpPr>
        <p:spPr>
          <a:xfrm>
            <a:off x="0" y="0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7602" name="AutoShape 5" descr="C:\Users\Admin\AppData\Roaming\Tencent\Users\41694354\QQ\WinTemp\RichOle\)BOZ2}QWB7MFL$HFEN8$2.png"/>
          <p:cNvSpPr>
            <a:spLocks noChangeAspect="1"/>
          </p:cNvSpPr>
          <p:nvPr/>
        </p:nvSpPr>
        <p:spPr>
          <a:xfrm>
            <a:off x="0" y="0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7603" name="AutoShape 6" descr="C:\Users\Admin\AppData\Roaming\Tencent\Users\41694354\QQ\WinTemp\RichOle\)BOZ2}QWB7MFL$HFEN8$2.png"/>
          <p:cNvSpPr>
            <a:spLocks noChangeAspect="1"/>
          </p:cNvSpPr>
          <p:nvPr/>
        </p:nvSpPr>
        <p:spPr>
          <a:xfrm>
            <a:off x="0" y="0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</a:endParaRPr>
          </a:p>
        </p:txBody>
      </p:sp>
      <p:pic>
        <p:nvPicPr>
          <p:cNvPr id="66567" name="Picture 7" descr="C:\Users\Admin\AppData\Roaming\Tencent\Users\41694354\QQ\WinTemp\RichOle\U~G@E{O)G$1X3B}G{12%GHH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413" y="4695825"/>
            <a:ext cx="4725987" cy="19748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656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5000" y="1346200"/>
            <a:ext cx="4686300" cy="34163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67606" name="直接连接符 30"/>
          <p:cNvCxnSpPr/>
          <p:nvPr/>
        </p:nvCxnSpPr>
        <p:spPr>
          <a:xfrm>
            <a:off x="4418013" y="2387600"/>
            <a:ext cx="4725987" cy="12700"/>
          </a:xfrm>
          <a:prstGeom prst="line">
            <a:avLst/>
          </a:prstGeom>
          <a:ln w="28575" cap="flat" cmpd="sng">
            <a:solidFill>
              <a:srgbClr val="FF330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67607" name="直接连接符 31"/>
          <p:cNvCxnSpPr/>
          <p:nvPr/>
        </p:nvCxnSpPr>
        <p:spPr>
          <a:xfrm>
            <a:off x="4405313" y="3873500"/>
            <a:ext cx="4725987" cy="12700"/>
          </a:xfrm>
          <a:prstGeom prst="line">
            <a:avLst/>
          </a:prstGeom>
          <a:ln w="28575" cap="flat" cmpd="sng">
            <a:solidFill>
              <a:srgbClr val="FF330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67608" name="直接连接符 32"/>
          <p:cNvCxnSpPr/>
          <p:nvPr/>
        </p:nvCxnSpPr>
        <p:spPr>
          <a:xfrm>
            <a:off x="4456113" y="4419600"/>
            <a:ext cx="4725987" cy="12700"/>
          </a:xfrm>
          <a:prstGeom prst="line">
            <a:avLst/>
          </a:prstGeom>
          <a:ln w="28575" cap="flat" cmpd="sng">
            <a:solidFill>
              <a:srgbClr val="FF330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67609" name="直接连接符 33"/>
          <p:cNvCxnSpPr/>
          <p:nvPr/>
        </p:nvCxnSpPr>
        <p:spPr>
          <a:xfrm>
            <a:off x="4456113" y="5435600"/>
            <a:ext cx="4725987" cy="12700"/>
          </a:xfrm>
          <a:prstGeom prst="line">
            <a:avLst/>
          </a:prstGeom>
          <a:ln w="28575" cap="flat" cmpd="sng">
            <a:solidFill>
              <a:srgbClr val="FF330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67610" name="直接连接符 34"/>
          <p:cNvCxnSpPr/>
          <p:nvPr/>
        </p:nvCxnSpPr>
        <p:spPr>
          <a:xfrm>
            <a:off x="4430713" y="5708650"/>
            <a:ext cx="4725987" cy="12700"/>
          </a:xfrm>
          <a:prstGeom prst="line">
            <a:avLst/>
          </a:prstGeom>
          <a:ln w="28575" cap="flat" cmpd="sng">
            <a:solidFill>
              <a:srgbClr val="FF3300"/>
            </a:solidFill>
            <a:prstDash val="solid"/>
            <a:headEnd type="none" w="med" len="med"/>
            <a:tailEnd type="none" w="med" len="med"/>
          </a:ln>
        </p:spPr>
      </p:cxnSp>
      <p:sp>
        <p:nvSpPr>
          <p:cNvPr id="36" name="TextBox 35"/>
          <p:cNvSpPr txBox="1"/>
          <p:nvPr/>
        </p:nvSpPr>
        <p:spPr>
          <a:xfrm>
            <a:off x="4508500" y="946150"/>
            <a:ext cx="3452813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例：</a:t>
            </a:r>
            <a:r>
              <a:rPr lang="en-US" altLang="zh-CN" dirty="0">
                <a:latin typeface="Arial" panose="020B0604020202020204" pitchFamily="34" charset="0"/>
              </a:rPr>
              <a:t>g=-2</a:t>
            </a:r>
            <a:r>
              <a:rPr lang="zh-CN" altLang="en-US" dirty="0">
                <a:latin typeface="Arial" panose="020B0604020202020204" pitchFamily="34" charset="0"/>
              </a:rPr>
              <a:t>，</a:t>
            </a:r>
            <a:r>
              <a:rPr lang="en-US" altLang="zh-CN" dirty="0">
                <a:latin typeface="Arial" panose="020B0604020202020204" pitchFamily="34" charset="0"/>
              </a:rPr>
              <a:t>w=6</a:t>
            </a:r>
            <a:r>
              <a:rPr lang="zh-CN" altLang="en-US" dirty="0">
                <a:latin typeface="Arial" panose="020B0604020202020204" pitchFamily="34" charset="0"/>
              </a:rPr>
              <a:t>，</a:t>
            </a:r>
            <a:r>
              <a:rPr lang="en-US" altLang="zh-CN" dirty="0">
                <a:latin typeface="Arial" panose="020B0604020202020204" pitchFamily="34" charset="0"/>
              </a:rPr>
              <a:t>y=8</a:t>
            </a:r>
            <a:r>
              <a:rPr lang="zh-CN" altLang="en-US" dirty="0">
                <a:latin typeface="Arial" panose="020B0604020202020204" pitchFamily="34" charset="0"/>
              </a:rPr>
              <a:t>，</a:t>
            </a:r>
            <a:r>
              <a:rPr lang="en-US" altLang="zh-CN" dirty="0">
                <a:latin typeface="Arial" panose="020B0604020202020204" pitchFamily="34" charset="0"/>
              </a:rPr>
              <a:t>k=-5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7" name="线形标注 3 46"/>
          <p:cNvSpPr/>
          <p:nvPr/>
        </p:nvSpPr>
        <p:spPr bwMode="auto">
          <a:xfrm>
            <a:off x="2886075" y="1042988"/>
            <a:ext cx="1625600" cy="1139825"/>
          </a:xfrm>
          <a:prstGeom prst="borderCallout3">
            <a:avLst>
              <a:gd name="adj1" fmla="val 18750"/>
              <a:gd name="adj2" fmla="val -438"/>
              <a:gd name="adj3" fmla="val 18750"/>
              <a:gd name="adj4" fmla="val -16667"/>
              <a:gd name="adj5" fmla="val 100000"/>
              <a:gd name="adj6" fmla="val -16667"/>
              <a:gd name="adj7" fmla="val 115683"/>
              <a:gd name="adj8" fmla="val 164569"/>
            </a:avLst>
          </a:prstGeom>
          <a:noFill/>
          <a:ln w="9525" cap="flat" cmpd="sng" algn="ctr">
            <a:solidFill>
              <a:srgbClr val="3333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DX=0000H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AX=0030H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6*8=48=30H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CC33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9" name="线形标注 3 48"/>
          <p:cNvSpPr/>
          <p:nvPr/>
        </p:nvSpPr>
        <p:spPr bwMode="auto">
          <a:xfrm>
            <a:off x="1939925" y="2286000"/>
            <a:ext cx="2476500" cy="1138238"/>
          </a:xfrm>
          <a:prstGeom prst="borderCallout3">
            <a:avLst>
              <a:gd name="adj1" fmla="val 18750"/>
              <a:gd name="adj2" fmla="val -438"/>
              <a:gd name="adj3" fmla="val 18750"/>
              <a:gd name="adj4" fmla="val -16667"/>
              <a:gd name="adj5" fmla="val 100000"/>
              <a:gd name="adj6" fmla="val -16667"/>
              <a:gd name="adj7" fmla="val 138658"/>
              <a:gd name="adj8" fmla="val 175306"/>
            </a:avLst>
          </a:prstGeom>
          <a:noFill/>
          <a:ln w="9525" cap="flat" cmpd="sng" algn="ctr">
            <a:solidFill>
              <a:srgbClr val="3333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CX=0035H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BX=0000H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6*8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-(-5)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=53=35H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0" name="线形标注 3 49"/>
          <p:cNvSpPr/>
          <p:nvPr/>
        </p:nvSpPr>
        <p:spPr bwMode="auto">
          <a:xfrm>
            <a:off x="1447800" y="3732213"/>
            <a:ext cx="3846513" cy="1137284"/>
          </a:xfrm>
          <a:prstGeom prst="borderCallout3">
            <a:avLst>
              <a:gd name="adj1" fmla="val 18750"/>
              <a:gd name="adj2" fmla="val -438"/>
              <a:gd name="adj3" fmla="val 18750"/>
              <a:gd name="adj4" fmla="val -16667"/>
              <a:gd name="adj5" fmla="val 100000"/>
              <a:gd name="adj6" fmla="val -16667"/>
              <a:gd name="adj7" fmla="val 60720"/>
              <a:gd name="adj8" fmla="val 155196"/>
            </a:avLst>
          </a:prstGeom>
          <a:noFill/>
          <a:ln w="9525" cap="flat" cmpd="sng" algn="ctr">
            <a:solidFill>
              <a:srgbClr val="3333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CX=0083H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BX=0000H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6*8-(-5)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+78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=131=83H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2" name="线形标注 3 51"/>
          <p:cNvSpPr/>
          <p:nvPr/>
        </p:nvSpPr>
        <p:spPr bwMode="auto">
          <a:xfrm>
            <a:off x="1447800" y="5149850"/>
            <a:ext cx="4206875" cy="1137284"/>
          </a:xfrm>
          <a:prstGeom prst="borderCallout3">
            <a:avLst>
              <a:gd name="adj1" fmla="val 18750"/>
              <a:gd name="adj2" fmla="val -438"/>
              <a:gd name="adj3" fmla="val 18750"/>
              <a:gd name="adj4" fmla="val -16667"/>
              <a:gd name="adj5" fmla="val 100000"/>
              <a:gd name="adj6" fmla="val -16667"/>
              <a:gd name="adj7" fmla="val 26610"/>
              <a:gd name="adj8" fmla="val 167652"/>
            </a:avLst>
          </a:prstGeom>
          <a:noFill/>
          <a:ln w="9525" cap="flat" cmpd="sng" algn="ctr">
            <a:solidFill>
              <a:srgbClr val="3333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DX=0000H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AX=0081H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-2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+6*8-(-5)+78=129=81H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3" name="线形标注 3 52"/>
          <p:cNvSpPr/>
          <p:nvPr/>
        </p:nvSpPr>
        <p:spPr bwMode="auto">
          <a:xfrm>
            <a:off x="998538" y="1855788"/>
            <a:ext cx="3776663" cy="1876424"/>
          </a:xfrm>
          <a:prstGeom prst="borderCallout3">
            <a:avLst>
              <a:gd name="adj1" fmla="val 18750"/>
              <a:gd name="adj2" fmla="val -438"/>
              <a:gd name="adj3" fmla="val 18750"/>
              <a:gd name="adj4" fmla="val -16667"/>
              <a:gd name="adj5" fmla="val 100000"/>
              <a:gd name="adj6" fmla="val -16667"/>
              <a:gd name="adj7" fmla="val 204625"/>
              <a:gd name="adj8" fmla="val 121699"/>
            </a:avLst>
          </a:prstGeom>
          <a:noFill/>
          <a:ln w="9525" cap="flat" cmpd="sng" algn="ctr">
            <a:solidFill>
              <a:srgbClr val="3333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DX=0004H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AX=FFE7H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(-2+6*8-(-5)+78)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/(-5)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=129/(-5)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商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=-25=-19H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余数：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4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0000"/>
                  <a:lumOff val="4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881505" y="1505585"/>
            <a:ext cx="802005" cy="29718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t" anchorCtr="0" compatLnSpc="1">
            <a:no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endParaRPr kumimoji="0" lang="zh-CN" altLang="en-US" sz="2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65430" y="1055370"/>
            <a:ext cx="8734425" cy="551688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t" anchorCtr="0" compatLnSpc="1">
            <a:sp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endParaRPr kumimoji="0" lang="zh-CN" altLang="en-US" sz="20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219710" y="946150"/>
            <a:ext cx="8780780" cy="5830570"/>
            <a:chOff x="346" y="1490"/>
            <a:chExt cx="13828" cy="8860"/>
          </a:xfrm>
        </p:grpSpPr>
        <p:sp>
          <p:nvSpPr>
            <p:cNvPr id="19" name="矩形 18"/>
            <p:cNvSpPr/>
            <p:nvPr/>
          </p:nvSpPr>
          <p:spPr>
            <a:xfrm>
              <a:off x="346" y="2056"/>
              <a:ext cx="13828" cy="8294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none" lIns="91440" tIns="45720" rIns="91440" bIns="45720" numCol="1" anchor="t" anchorCtr="0" compatLnSpc="1">
              <a:no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18" y="1490"/>
              <a:ext cx="6687" cy="63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spAutoFit/>
            </a:bodyPr>
            <a:lstStyle/>
            <a:p>
              <a:pPr marL="342900" marR="0" indent="-34290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None/>
              </a:pP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900" y="1317625"/>
            <a:ext cx="8481060" cy="68389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175" y="2064080"/>
            <a:ext cx="8494395" cy="18224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300" y="4025900"/>
            <a:ext cx="8571230" cy="638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8" dur="500"/>
                                        <p:tgtEl>
                                          <p:spTgt spid="66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1" dur="500"/>
                                        <p:tgtEl>
                                          <p:spTgt spid="66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36" grpId="0"/>
      <p:bldP spid="47" grpId="0" animBg="1"/>
      <p:bldP spid="47" grpId="1" animBg="1"/>
      <p:bldP spid="49" grpId="0" animBg="1"/>
      <p:bldP spid="49" grpId="1" animBg="1"/>
      <p:bldP spid="50" grpId="0" bldLvl="0" animBg="1"/>
      <p:bldP spid="50" grpId="1" bldLvl="0" animBg="1"/>
      <p:bldP spid="52" grpId="0" bldLvl="0" animBg="1"/>
      <p:bldP spid="52" grpId="1" bldLvl="0" animBg="1"/>
      <p:bldP spid="53" grpId="0" bldLvl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Rot="1"/>
          </p:cNvSpPr>
          <p:nvPr>
            <p:ph type="body" sz="half" idx="1"/>
          </p:nvPr>
        </p:nvSpPr>
        <p:spPr>
          <a:xfrm>
            <a:off x="1373505" y="283210"/>
            <a:ext cx="6070600" cy="727075"/>
          </a:xfrm>
        </p:spPr>
        <p:txBody>
          <a:bodyPr vert="horz" wrap="square" lIns="91440" tIns="45720" rIns="91440" bIns="45720" anchor="t" anchorCtr="0"/>
          <a:lstStyle/>
          <a:p>
            <a:pPr marL="0" indent="0" eaLnBrk="1" hangingPunct="1"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4000" dirty="0">
                <a:solidFill>
                  <a:srgbClr val="CC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</a:t>
            </a:r>
            <a:r>
              <a:rPr lang="zh-CN" altLang="en-US" sz="4000" dirty="0">
                <a:solidFill>
                  <a:srgbClr val="CC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算术运算指令一览表</a:t>
            </a:r>
          </a:p>
        </p:txBody>
      </p:sp>
      <p:graphicFrame>
        <p:nvGraphicFramePr>
          <p:cNvPr id="577539" name="Group 3"/>
          <p:cNvGraphicFramePr>
            <a:graphicFrameLocks noGrp="1"/>
          </p:cNvGraphicFramePr>
          <p:nvPr>
            <p:ph sz="half" idx="1"/>
            <p:custDataLst>
              <p:tags r:id="rId1"/>
            </p:custDataLst>
          </p:nvPr>
        </p:nvGraphicFramePr>
        <p:xfrm>
          <a:off x="2484438" y="850265"/>
          <a:ext cx="4193858" cy="5581650"/>
        </p:xfrm>
        <a:graphic>
          <a:graphicData uri="http://schemas.openxmlformats.org/drawingml/2006/table">
            <a:tbl>
              <a:tblPr/>
              <a:tblGrid>
                <a:gridCol w="20967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7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05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ADD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加法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ADC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带进位的加法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INC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加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SUB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减法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SBB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带进位的减法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DEC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减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NEG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求补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CMP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比较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MUL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无符号数乘法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IMUL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有符号数乘法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DIV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无符号数除法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IDIV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有符号数除法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CBW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字节扩展为字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CWD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字扩展为双字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186" name="Rectangle 2"/>
          <p:cNvSpPr>
            <a:spLocks noGrp="1"/>
          </p:cNvSpPr>
          <p:nvPr>
            <p:ph idx="1"/>
          </p:nvPr>
        </p:nvSpPr>
        <p:spPr>
          <a:xfrm>
            <a:off x="468313" y="646113"/>
            <a:ext cx="8675687" cy="670242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教学目标及基本要求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判断指令正确性；掌握指令的特殊用途；掌握基本操作的程序段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教学内容、教学方式及学时分配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逻辑运算指令及用途               （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1h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algn="just" eaLnBrk="1" hangingPunct="1">
              <a:lnSpc>
                <a:spcPct val="135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移位指令及用途                   （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1h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）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教学内容的重点和难点</a:t>
            </a:r>
          </a:p>
          <a:p>
            <a:pPr eaLnBrk="1" hangingPunct="1"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数据按位操作（置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1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、清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0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、求反）的方法（重点）</a:t>
            </a:r>
          </a:p>
          <a:p>
            <a:pPr eaLnBrk="1" hangingPunct="1"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快速乘除法的实现（重点）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教学组织形式及教学过程中应注意的问题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教授为主、配合学生的互动情况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注重学生对指令用途的理解和掌握，淡化语法，配合实例和课题练习</a:t>
            </a:r>
            <a:endParaRPr lang="en-US" altLang="zh-CN" sz="2000" b="1" dirty="0">
              <a:latin typeface="仿宋_GB2312" panose="02010609030101010101" pitchFamily="49" charset="-122"/>
              <a:ea typeface="仿宋_GB2312" panose="02010609030101010101" pitchFamily="49" charset="-122"/>
            </a:endParaRP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主要教学参考书目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黄丽雯等编著，微机原理与接口技术，科学出版社</a:t>
            </a:r>
          </a:p>
          <a:p>
            <a:pPr eaLnBrk="1" hangingPunct="1">
              <a:lnSpc>
                <a:spcPct val="80000"/>
              </a:lnSpc>
            </a:pPr>
            <a:r>
              <a:rPr lang="zh-CN" altLang="en-US" sz="2400" b="1" dirty="0">
                <a:solidFill>
                  <a:srgbClr val="800000"/>
                </a:solidFill>
              </a:rPr>
              <a:t>思考题与习题等</a:t>
            </a:r>
            <a:r>
              <a:rPr lang="zh-CN" altLang="en-US" sz="2400" dirty="0"/>
              <a:t> </a:t>
            </a:r>
          </a:p>
          <a:p>
            <a:pPr eaLnBrk="1" hangingPunct="1">
              <a:lnSpc>
                <a:spcPct val="80000"/>
              </a:lnSpc>
              <a:buNone/>
            </a:pP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   习题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3.6 </a:t>
            </a:r>
            <a:r>
              <a:rPr lang="zh-CN" altLang="en-US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、</a:t>
            </a:r>
            <a:r>
              <a:rPr lang="en-US" altLang="zh-CN" sz="2000" b="1" dirty="0">
                <a:latin typeface="仿宋_GB2312" panose="02010609030101010101" pitchFamily="49" charset="-122"/>
                <a:ea typeface="仿宋_GB2312" panose="02010609030101010101" pitchFamily="49" charset="-122"/>
              </a:rPr>
              <a:t>3.7</a:t>
            </a:r>
          </a:p>
        </p:txBody>
      </p:sp>
      <p:sp>
        <p:nvSpPr>
          <p:cNvPr id="68611" name="Text Box 3"/>
          <p:cNvSpPr txBox="1"/>
          <p:nvPr/>
        </p:nvSpPr>
        <p:spPr>
          <a:xfrm>
            <a:off x="7524750" y="417513"/>
            <a:ext cx="1223963" cy="4572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latin typeface="华文彩云" panose="02010800040101010101" pitchFamily="2" charset="-122"/>
                <a:ea typeface="华文彩云" panose="02010800040101010101" pitchFamily="2" charset="-122"/>
              </a:rPr>
              <a:t>教案四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05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05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605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605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605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605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605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6051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6051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6051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6051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6051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500"/>
                                        <p:tgtEl>
                                          <p:spTgt spid="6051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2" dur="500"/>
                                        <p:tgtEl>
                                          <p:spTgt spid="60518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18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7" dur="500"/>
                                        <p:tgtEl>
                                          <p:spTgt spid="60518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5186" grpId="0" build="p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Rot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sz="3600" b="1" dirty="0">
                <a:solidFill>
                  <a:srgbClr val="FF3300"/>
                </a:solidFill>
              </a:rPr>
              <a:t>三、逻辑运算与移位指令</a:t>
            </a:r>
            <a:r>
              <a:rPr lang="zh-CN" altLang="en-US" b="1" dirty="0">
                <a:solidFill>
                  <a:srgbClr val="FF3300"/>
                </a:solidFill>
              </a:rPr>
              <a:t>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011555" y="1744345"/>
            <a:ext cx="704596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>
                <a:solidFill>
                  <a:schemeClr val="tx2"/>
                </a:solidFill>
              </a:rPr>
              <a:t>【任务一】对寄存器指定位置</a:t>
            </a:r>
            <a:r>
              <a:rPr lang="en-US" altLang="zh-CN" sz="2800">
                <a:solidFill>
                  <a:schemeClr val="tx2"/>
                </a:solidFill>
              </a:rPr>
              <a:t>0/</a:t>
            </a:r>
            <a:r>
              <a:rPr lang="zh-CN" altLang="en-US" sz="2800">
                <a:solidFill>
                  <a:schemeClr val="tx2"/>
                </a:solidFill>
              </a:rPr>
              <a:t>置</a:t>
            </a:r>
            <a:r>
              <a:rPr lang="en-US" altLang="zh-CN" sz="2800">
                <a:solidFill>
                  <a:schemeClr val="tx2"/>
                </a:solidFill>
              </a:rPr>
              <a:t>1/</a:t>
            </a:r>
            <a:r>
              <a:rPr lang="zh-CN" altLang="en-US" sz="2800">
                <a:solidFill>
                  <a:schemeClr val="tx2"/>
                </a:solidFill>
              </a:rPr>
              <a:t>求反</a:t>
            </a:r>
          </a:p>
          <a:p>
            <a:pPr>
              <a:lnSpc>
                <a:spcPct val="150000"/>
              </a:lnSpc>
            </a:pPr>
            <a:r>
              <a:rPr lang="zh-CN" altLang="en-US" sz="2800">
                <a:solidFill>
                  <a:schemeClr val="tx2"/>
                </a:solidFill>
              </a:rPr>
              <a:t>【任务二】测试寄存器指定位为</a:t>
            </a:r>
            <a:r>
              <a:rPr lang="en-US" altLang="zh-CN" sz="2800">
                <a:solidFill>
                  <a:schemeClr val="tx2"/>
                </a:solidFill>
              </a:rPr>
              <a:t>0</a:t>
            </a:r>
            <a:r>
              <a:rPr lang="zh-CN" altLang="en-US" sz="2800">
                <a:solidFill>
                  <a:schemeClr val="tx2"/>
                </a:solidFill>
              </a:rPr>
              <a:t>？</a:t>
            </a:r>
            <a:r>
              <a:rPr lang="en-US" altLang="zh-CN" sz="2800">
                <a:solidFill>
                  <a:schemeClr val="tx2"/>
                </a:solidFill>
              </a:rPr>
              <a:t>1</a:t>
            </a:r>
            <a:r>
              <a:rPr lang="zh-CN" altLang="en-US" sz="2800">
                <a:solidFill>
                  <a:schemeClr val="tx2"/>
                </a:solidFill>
              </a:rPr>
              <a:t>？</a:t>
            </a:r>
          </a:p>
          <a:p>
            <a:pPr>
              <a:lnSpc>
                <a:spcPct val="150000"/>
              </a:lnSpc>
            </a:pPr>
            <a:r>
              <a:rPr lang="zh-CN" altLang="en-US" sz="2800">
                <a:solidFill>
                  <a:schemeClr val="tx2"/>
                </a:solidFill>
              </a:rPr>
              <a:t>【任务三】寄存器清零</a:t>
            </a:r>
          </a:p>
          <a:p>
            <a:pPr>
              <a:lnSpc>
                <a:spcPct val="150000"/>
              </a:lnSpc>
            </a:pPr>
            <a:r>
              <a:rPr lang="zh-CN" altLang="en-US" sz="2800">
                <a:solidFill>
                  <a:schemeClr val="tx2"/>
                </a:solidFill>
              </a:rPr>
              <a:t>【任务四】求</a:t>
            </a:r>
            <a:r>
              <a:rPr lang="en-US" altLang="zh-CN" sz="2800">
                <a:solidFill>
                  <a:schemeClr val="tx2"/>
                </a:solidFill>
              </a:rPr>
              <a:t>16</a:t>
            </a:r>
            <a:r>
              <a:rPr lang="zh-CN" altLang="en-US" sz="2800">
                <a:solidFill>
                  <a:schemeClr val="tx2"/>
                </a:solidFill>
              </a:rPr>
              <a:t>位符号数的绝对值</a:t>
            </a:r>
          </a:p>
          <a:p>
            <a:pPr>
              <a:lnSpc>
                <a:spcPct val="150000"/>
              </a:lnSpc>
            </a:pPr>
            <a:r>
              <a:rPr lang="zh-CN" altLang="en-US" sz="2800">
                <a:solidFill>
                  <a:schemeClr val="tx2"/>
                </a:solidFill>
              </a:rPr>
              <a:t>【任务五】快速乘除法运算，如：求</a:t>
            </a:r>
            <a:r>
              <a:rPr lang="en-US" altLang="zh-CN" sz="2800">
                <a:solidFill>
                  <a:schemeClr val="tx2"/>
                </a:solidFill>
              </a:rPr>
              <a:t>10x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ext Box 2"/>
          <p:cNvSpPr txBox="1"/>
          <p:nvPr/>
        </p:nvSpPr>
        <p:spPr>
          <a:xfrm>
            <a:off x="533400" y="457200"/>
            <a:ext cx="40386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800" dirty="0">
                <a:solidFill>
                  <a:srgbClr val="FF3300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1. AND</a:t>
            </a:r>
            <a:r>
              <a:rPr lang="zh-CN" altLang="en-US" sz="2800" dirty="0">
                <a:solidFill>
                  <a:srgbClr val="FF3300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指令</a:t>
            </a:r>
          </a:p>
        </p:txBody>
      </p:sp>
      <p:sp>
        <p:nvSpPr>
          <p:cNvPr id="583683" name="Text Box 3"/>
          <p:cNvSpPr txBox="1"/>
          <p:nvPr/>
        </p:nvSpPr>
        <p:spPr>
          <a:xfrm>
            <a:off x="212725" y="990600"/>
            <a:ext cx="8169275" cy="18148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</a:rPr>
              <a:t>【例】屏蔽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AL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</a:rPr>
              <a:t>寄存器的低四位。</a:t>
            </a:r>
          </a:p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</a:rPr>
              <a:t>             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MOV  AL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5AH                                0 1 0 1 1 0 1 0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               AND  AL </a:t>
            </a: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u="sng" dirty="0">
                <a:latin typeface="Times New Roman" panose="02020603050405020304" pitchFamily="18" charset="0"/>
              </a:rPr>
              <a:t>0F0H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                           ∧1 1 1 1 </a:t>
            </a: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</a:rPr>
              <a:t>0 0 0 0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</a:rPr>
              <a:t>                                                                           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0 1 0 1 </a:t>
            </a:r>
            <a:r>
              <a:rPr lang="en-US" altLang="zh-CN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  <a:latin typeface="Times New Roman" panose="02020603050405020304" pitchFamily="18" charset="0"/>
              </a:rPr>
              <a:t>0 0 0 0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69636" name="Line 4"/>
          <p:cNvSpPr/>
          <p:nvPr/>
        </p:nvSpPr>
        <p:spPr>
          <a:xfrm>
            <a:off x="5029200" y="2362200"/>
            <a:ext cx="2286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grpSp>
        <p:nvGrpSpPr>
          <p:cNvPr id="2" name="Group 6"/>
          <p:cNvGrpSpPr/>
          <p:nvPr/>
        </p:nvGrpSpPr>
        <p:grpSpPr>
          <a:xfrm>
            <a:off x="7010400" y="1143000"/>
            <a:ext cx="1828800" cy="838200"/>
            <a:chOff x="4416" y="720"/>
            <a:chExt cx="1152" cy="528"/>
          </a:xfrm>
        </p:grpSpPr>
        <p:sp>
          <p:nvSpPr>
            <p:cNvPr id="69643" name="AutoShape 7"/>
            <p:cNvSpPr/>
            <p:nvPr/>
          </p:nvSpPr>
          <p:spPr>
            <a:xfrm>
              <a:off x="4416" y="720"/>
              <a:ext cx="1152" cy="528"/>
            </a:xfrm>
            <a:prstGeom prst="wedgeEllipseCallout">
              <a:avLst>
                <a:gd name="adj1" fmla="val -44532"/>
                <a:gd name="adj2" fmla="val 70074"/>
              </a:avLst>
            </a:prstGeom>
            <a:solidFill>
              <a:srgbClr val="FF9900"/>
            </a:solidFill>
            <a:ln w="9525">
              <a:noFill/>
            </a:ln>
          </p:spPr>
          <p:txBody>
            <a:bodyPr/>
            <a:lstStyle/>
            <a:p>
              <a:pPr algn="ctr"/>
              <a:endPara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9644" name="Text Box 8"/>
            <p:cNvSpPr txBox="1"/>
            <p:nvPr/>
          </p:nvSpPr>
          <p:spPr>
            <a:xfrm>
              <a:off x="4512" y="794"/>
              <a:ext cx="1018" cy="36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使一立 即 数</a:t>
              </a:r>
            </a:p>
            <a:p>
              <a:r>
                <a:rPr lang="zh-CN" altLang="en-US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的该位为 </a:t>
              </a:r>
              <a:r>
                <a:rPr lang="en-US" altLang="zh-CN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0 </a:t>
              </a:r>
              <a:r>
                <a:rPr lang="zh-CN" altLang="en-US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即可</a:t>
              </a:r>
            </a:p>
          </p:txBody>
        </p:sp>
      </p:grpSp>
      <p:sp>
        <p:nvSpPr>
          <p:cNvPr id="69638" name="Oval 12"/>
          <p:cNvSpPr/>
          <p:nvPr/>
        </p:nvSpPr>
        <p:spPr>
          <a:xfrm>
            <a:off x="4876800" y="1371600"/>
            <a:ext cx="2667000" cy="1600200"/>
          </a:xfrm>
          <a:prstGeom prst="ellipse">
            <a:avLst/>
          </a:prstGeom>
          <a:noFill/>
          <a:ln w="9525" cap="flat" cmpd="sng">
            <a:solidFill>
              <a:srgbClr val="99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grpSp>
        <p:nvGrpSpPr>
          <p:cNvPr id="3" name="Group 14"/>
          <p:cNvGrpSpPr/>
          <p:nvPr/>
        </p:nvGrpSpPr>
        <p:grpSpPr>
          <a:xfrm>
            <a:off x="4267200" y="152400"/>
            <a:ext cx="2895600" cy="990600"/>
            <a:chOff x="2688" y="96"/>
            <a:chExt cx="1824" cy="624"/>
          </a:xfrm>
        </p:grpSpPr>
        <p:sp>
          <p:nvSpPr>
            <p:cNvPr id="69641" name="Oval 15" descr="再生纸"/>
            <p:cNvSpPr/>
            <p:nvPr/>
          </p:nvSpPr>
          <p:spPr>
            <a:xfrm>
              <a:off x="2688" y="96"/>
              <a:ext cx="1728" cy="624"/>
            </a:xfrm>
            <a:prstGeom prst="ellipse">
              <a:avLst/>
            </a:prstGeom>
            <a:blipFill rotWithShape="0">
              <a:blip r:embed="rId2"/>
            </a:blipFill>
            <a:ln w="9525">
              <a:noFill/>
            </a:ln>
          </p:spPr>
          <p:txBody>
            <a:bodyPr wrap="none" anchor="ctr" anchorCtr="0"/>
            <a:lstStyle/>
            <a:p>
              <a: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69642" name="Text Box 16"/>
            <p:cNvSpPr txBox="1"/>
            <p:nvPr/>
          </p:nvSpPr>
          <p:spPr>
            <a:xfrm>
              <a:off x="2832" y="288"/>
              <a:ext cx="1680" cy="36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AND</a:t>
              </a:r>
              <a:r>
                <a:rPr lang="zh-CN" altLang="en-US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通常用于使某些位置</a:t>
              </a:r>
              <a:r>
                <a:rPr lang="en-US" altLang="zh-CN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0</a:t>
              </a:r>
              <a:r>
                <a:rPr lang="zh-CN" altLang="en-US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，其它位不变的情况。</a:t>
              </a:r>
            </a:p>
          </p:txBody>
        </p:sp>
      </p:grpSp>
      <p:sp>
        <p:nvSpPr>
          <p:cNvPr id="69640" name="Rectangle 17"/>
          <p:cNvSpPr/>
          <p:nvPr/>
        </p:nvSpPr>
        <p:spPr>
          <a:xfrm>
            <a:off x="106363" y="3778250"/>
            <a:ext cx="8931275" cy="18865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格式：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AND dst</a:t>
            </a:r>
            <a:r>
              <a:rPr lang="zh-CN" altLang="en-US" dirty="0">
                <a:solidFill>
                  <a:srgbClr val="CC3300"/>
                </a:solidFill>
                <a:latin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src</a:t>
            </a:r>
          </a:p>
          <a:p>
            <a:pPr>
              <a:lnSpc>
                <a:spcPts val="35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功能：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dst←dst</a:t>
            </a:r>
            <a:r>
              <a:rPr lang="el-GR" altLang="zh-CN" dirty="0">
                <a:solidFill>
                  <a:schemeClr val="tx1"/>
                </a:solidFill>
                <a:latin typeface="Arial" panose="020B0604020202020204" pitchFamily="34" charset="0"/>
              </a:rPr>
              <a:t>Λ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src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（两个操作数求与）</a:t>
            </a:r>
          </a:p>
          <a:p>
            <a:pPr>
              <a:lnSpc>
                <a:spcPts val="3500"/>
              </a:lnSpc>
            </a:pPr>
            <a:r>
              <a:rPr lang="zh-CN" altLang="en-US" dirty="0">
                <a:solidFill>
                  <a:srgbClr val="CC3300"/>
                </a:solidFill>
                <a:latin typeface="Arial" panose="020B0604020202020204" pitchFamily="34" charset="0"/>
              </a:rPr>
              <a:t>注意：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1)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状态位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SF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ZF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PF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随运算结果变化，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CF←0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OF←0,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AF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不确定。</a:t>
            </a:r>
          </a:p>
          <a:p>
            <a:pPr>
              <a:lnSpc>
                <a:spcPts val="35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    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2)dst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src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不能同时为存储单元。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87730" y="2870835"/>
            <a:ext cx="491617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  <a:sym typeface="+mn-ea"/>
              </a:rPr>
              <a:t>AL=50H, CF=0 , OF=0 ,SF=0,ZF=0,PF=1) 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3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3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83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3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83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83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83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83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683" grpId="0" uiExpand="1" build="p"/>
      <p:bldP spid="4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ext Box 2"/>
          <p:cNvSpPr txBox="1"/>
          <p:nvPr/>
        </p:nvSpPr>
        <p:spPr>
          <a:xfrm>
            <a:off x="457200" y="487363"/>
            <a:ext cx="7696200" cy="10366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</a:rPr>
              <a:t>2. OR</a:t>
            </a:r>
            <a:r>
              <a:rPr lang="zh-CN" altLang="en-US" sz="3200" dirty="0">
                <a:solidFill>
                  <a:schemeClr val="tx1"/>
                </a:solidFill>
                <a:latin typeface="Arial" panose="020B0604020202020204" pitchFamily="34" charset="0"/>
              </a:rPr>
              <a:t>指令</a:t>
            </a:r>
          </a:p>
          <a:p>
            <a:pPr>
              <a:spcBef>
                <a:spcPct val="50000"/>
              </a:spcBef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</p:txBody>
      </p:sp>
      <p:sp>
        <p:nvSpPr>
          <p:cNvPr id="70659" name="Line 3"/>
          <p:cNvSpPr/>
          <p:nvPr/>
        </p:nvSpPr>
        <p:spPr>
          <a:xfrm>
            <a:off x="5170488" y="2293938"/>
            <a:ext cx="2209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grpSp>
        <p:nvGrpSpPr>
          <p:cNvPr id="2" name="Group 4"/>
          <p:cNvGrpSpPr/>
          <p:nvPr/>
        </p:nvGrpSpPr>
        <p:grpSpPr>
          <a:xfrm>
            <a:off x="6324600" y="685800"/>
            <a:ext cx="1863725" cy="838200"/>
            <a:chOff x="3984" y="432"/>
            <a:chExt cx="1174" cy="528"/>
          </a:xfrm>
        </p:grpSpPr>
        <p:sp>
          <p:nvSpPr>
            <p:cNvPr id="70668" name="AutoShape 5"/>
            <p:cNvSpPr/>
            <p:nvPr/>
          </p:nvSpPr>
          <p:spPr>
            <a:xfrm>
              <a:off x="3984" y="432"/>
              <a:ext cx="1152" cy="528"/>
            </a:xfrm>
            <a:prstGeom prst="wedgeEllipseCallout">
              <a:avLst>
                <a:gd name="adj1" fmla="val -60417"/>
                <a:gd name="adj2" fmla="val 108144"/>
              </a:avLst>
            </a:prstGeom>
            <a:solidFill>
              <a:srgbClr val="FF9900"/>
            </a:solidFill>
            <a:ln w="9525">
              <a:noFill/>
            </a:ln>
          </p:spPr>
          <p:txBody>
            <a:bodyPr/>
            <a:lstStyle/>
            <a:p>
              <a:pPr algn="ctr"/>
              <a:endPara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70669" name="Text Box 6"/>
            <p:cNvSpPr txBox="1"/>
            <p:nvPr/>
          </p:nvSpPr>
          <p:spPr>
            <a:xfrm>
              <a:off x="4140" y="474"/>
              <a:ext cx="1018" cy="36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使一立 即 数</a:t>
              </a:r>
            </a:p>
            <a:p>
              <a:r>
                <a:rPr lang="zh-CN" altLang="en-US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的该位为 </a:t>
              </a:r>
              <a:r>
                <a:rPr lang="en-US" altLang="zh-CN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1 </a:t>
              </a:r>
              <a:r>
                <a:rPr lang="zh-CN" altLang="en-US" sz="16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即可</a:t>
              </a:r>
            </a:p>
          </p:txBody>
        </p:sp>
      </p:grpSp>
      <p:sp>
        <p:nvSpPr>
          <p:cNvPr id="70661" name="Oval 7"/>
          <p:cNvSpPr/>
          <p:nvPr/>
        </p:nvSpPr>
        <p:spPr>
          <a:xfrm>
            <a:off x="5143500" y="1493838"/>
            <a:ext cx="2667000" cy="1600200"/>
          </a:xfrm>
          <a:prstGeom prst="ellipse">
            <a:avLst/>
          </a:prstGeom>
          <a:noFill/>
          <a:ln w="9525" cap="flat" cmpd="sng">
            <a:solidFill>
              <a:srgbClr val="99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grpSp>
        <p:nvGrpSpPr>
          <p:cNvPr id="3" name="Group 8"/>
          <p:cNvGrpSpPr/>
          <p:nvPr/>
        </p:nvGrpSpPr>
        <p:grpSpPr>
          <a:xfrm>
            <a:off x="2525713" y="257175"/>
            <a:ext cx="3798887" cy="990600"/>
            <a:chOff x="1980" y="120"/>
            <a:chExt cx="1440" cy="624"/>
          </a:xfrm>
        </p:grpSpPr>
        <p:sp>
          <p:nvSpPr>
            <p:cNvPr id="70666" name="Oval 9" descr="再生纸"/>
            <p:cNvSpPr/>
            <p:nvPr/>
          </p:nvSpPr>
          <p:spPr>
            <a:xfrm>
              <a:off x="1980" y="120"/>
              <a:ext cx="1440" cy="624"/>
            </a:xfrm>
            <a:prstGeom prst="ellipse">
              <a:avLst/>
            </a:prstGeom>
            <a:blipFill rotWithShape="0">
              <a:blip r:embed="rId2"/>
            </a:blipFill>
            <a:ln w="9525">
              <a:noFill/>
            </a:ln>
          </p:spPr>
          <p:txBody>
            <a:bodyPr wrap="none" anchor="ctr" anchorCtr="0"/>
            <a:lstStyle/>
            <a:p>
              <a: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70667" name="Text Box 10"/>
            <p:cNvSpPr txBox="1"/>
            <p:nvPr/>
          </p:nvSpPr>
          <p:spPr>
            <a:xfrm>
              <a:off x="2280" y="249"/>
              <a:ext cx="960" cy="491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18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OR</a:t>
              </a:r>
              <a:r>
                <a:rPr lang="zh-CN" altLang="en-US" sz="18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指令通常用于</a:t>
              </a:r>
            </a:p>
            <a:p>
              <a:pPr>
                <a:spcBef>
                  <a:spcPct val="50000"/>
                </a:spcBef>
              </a:pPr>
              <a:r>
                <a:rPr lang="zh-CN" altLang="en-US" sz="18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将某些位置</a:t>
              </a:r>
              <a:r>
                <a:rPr lang="en-US" altLang="zh-CN" sz="18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</p:grpSp>
      <p:sp>
        <p:nvSpPr>
          <p:cNvPr id="584715" name="Rectangle 11"/>
          <p:cNvSpPr/>
          <p:nvPr/>
        </p:nvSpPr>
        <p:spPr>
          <a:xfrm>
            <a:off x="657225" y="3963988"/>
            <a:ext cx="7696200" cy="14049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格式： </a:t>
            </a:r>
            <a:r>
              <a:rPr lang="en-US" altLang="zh-CN" sz="2400" dirty="0">
                <a:solidFill>
                  <a:srgbClr val="CC3300"/>
                </a:solidFill>
                <a:latin typeface="Arial" panose="020B0604020202020204" pitchFamily="34" charset="0"/>
              </a:rPr>
              <a:t>OR dst,src</a:t>
            </a:r>
          </a:p>
          <a:p>
            <a:pPr>
              <a:lnSpc>
                <a:spcPts val="35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功能： 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dst←dstVsrc 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（两个操作数求或）</a:t>
            </a:r>
          </a:p>
          <a:p>
            <a:pPr>
              <a:lnSpc>
                <a:spcPts val="3500"/>
              </a:lnSpc>
            </a:pPr>
            <a:r>
              <a:rPr lang="zh-CN" altLang="en-US" sz="2400" dirty="0">
                <a:solidFill>
                  <a:srgbClr val="FF3300"/>
                </a:solidFill>
                <a:latin typeface="Arial" panose="020B0604020202020204" pitchFamily="34" charset="0"/>
              </a:rPr>
              <a:t>            注意事项与</a:t>
            </a:r>
            <a:r>
              <a:rPr lang="en-US" altLang="zh-CN" sz="2400" dirty="0">
                <a:solidFill>
                  <a:srgbClr val="FF3300"/>
                </a:solidFill>
                <a:latin typeface="Arial" panose="020B0604020202020204" pitchFamily="34" charset="0"/>
              </a:rPr>
              <a:t>AND</a:t>
            </a:r>
            <a:r>
              <a:rPr lang="zh-CN" altLang="en-US" sz="2400" dirty="0">
                <a:solidFill>
                  <a:srgbClr val="FF3300"/>
                </a:solidFill>
                <a:latin typeface="Arial" panose="020B0604020202020204" pitchFamily="34" charset="0"/>
              </a:rPr>
              <a:t>相同</a:t>
            </a:r>
          </a:p>
        </p:txBody>
      </p:sp>
      <p:sp>
        <p:nvSpPr>
          <p:cNvPr id="584716" name="Rectangle 12"/>
          <p:cNvSpPr/>
          <p:nvPr/>
        </p:nvSpPr>
        <p:spPr>
          <a:xfrm>
            <a:off x="889000" y="1333500"/>
            <a:ext cx="7464425" cy="163004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【例】使某数的第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位置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。</a:t>
            </a:r>
          </a:p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       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MOV  AL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03H                          0 0 0 0 0 0 1 1        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       OR  AL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，</a:t>
            </a:r>
            <a:r>
              <a:rPr lang="en-US" altLang="zh-CN" u="sng" dirty="0">
                <a:latin typeface="Arial" panose="020B0604020202020204" pitchFamily="34" charset="0"/>
              </a:rPr>
              <a:t>30H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∨   0 0 </a:t>
            </a:r>
            <a:r>
              <a:rPr lang="en-US" altLang="zh-CN" dirty="0">
                <a:solidFill>
                  <a:srgbClr val="FD4B58"/>
                </a:solidFill>
                <a:latin typeface="Arial" panose="020B0604020202020204" pitchFamily="34" charset="0"/>
              </a:rPr>
              <a:t>1 1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0 0 0 0</a:t>
            </a:r>
          </a:p>
          <a:p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                                   0 0 </a:t>
            </a:r>
            <a:r>
              <a:rPr lang="en-US" altLang="zh-CN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  <a:latin typeface="Arial" panose="020B0604020202020204" pitchFamily="34" charset="0"/>
              </a:rPr>
              <a:t>1 1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 0 0 1 1</a:t>
            </a:r>
          </a:p>
          <a:p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84717" name="Rectangle 13"/>
          <p:cNvSpPr/>
          <p:nvPr/>
        </p:nvSpPr>
        <p:spPr>
          <a:xfrm>
            <a:off x="841375" y="3246438"/>
            <a:ext cx="6538913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(AL=33H</a:t>
            </a:r>
            <a:r>
              <a:rPr lang="zh-CN" altLang="en-US" sz="1800" dirty="0">
                <a:solidFill>
                  <a:srgbClr val="FD4B58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SF=0</a:t>
            </a:r>
            <a:r>
              <a:rPr lang="zh-CN" altLang="en-US" sz="1800" dirty="0">
                <a:solidFill>
                  <a:srgbClr val="FD4B58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ZF</a:t>
            </a:r>
            <a:r>
              <a:rPr lang="zh-CN" altLang="en-US" sz="1800" dirty="0">
                <a:solidFill>
                  <a:srgbClr val="FD4B58"/>
                </a:solidFill>
                <a:latin typeface="Arial" panose="020B0604020202020204" pitchFamily="34" charset="0"/>
              </a:rPr>
              <a:t>＝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0</a:t>
            </a:r>
            <a:r>
              <a:rPr lang="zh-CN" altLang="en-US" sz="1800" dirty="0">
                <a:solidFill>
                  <a:srgbClr val="FD4B58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PF</a:t>
            </a:r>
            <a:r>
              <a:rPr lang="zh-CN" altLang="en-US" sz="1800" dirty="0">
                <a:solidFill>
                  <a:srgbClr val="FD4B58"/>
                </a:solidFill>
                <a:latin typeface="Arial" panose="020B0604020202020204" pitchFamily="34" charset="0"/>
              </a:rPr>
              <a:t>＝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1</a:t>
            </a:r>
            <a:r>
              <a:rPr lang="zh-CN" altLang="en-US" sz="1800" dirty="0">
                <a:solidFill>
                  <a:srgbClr val="FD4B58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CF=0</a:t>
            </a:r>
            <a:r>
              <a:rPr lang="zh-CN" altLang="en-US" sz="1800" dirty="0">
                <a:solidFill>
                  <a:srgbClr val="FD4B58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OF=0 </a:t>
            </a:r>
            <a:r>
              <a:rPr lang="zh-CN" altLang="en-US" sz="1800" dirty="0">
                <a:solidFill>
                  <a:srgbClr val="FD4B58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AF</a:t>
            </a:r>
            <a:r>
              <a:rPr lang="zh-CN" altLang="en-US" sz="1800" dirty="0">
                <a:solidFill>
                  <a:srgbClr val="FD4B58"/>
                </a:solidFill>
                <a:latin typeface="Arial" panose="020B0604020202020204" pitchFamily="34" charset="0"/>
              </a:rPr>
              <a:t>不定）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4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47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5847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5847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847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5847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3" dur="2000"/>
                                        <p:tgtEl>
                                          <p:spTgt spid="584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4715" grpId="0"/>
      <p:bldP spid="584716" grpId="0" uiExpand="1" build="p"/>
      <p:bldP spid="584717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Rot="1"/>
          </p:cNvSpPr>
          <p:nvPr>
            <p:ph idx="1"/>
          </p:nvPr>
        </p:nvSpPr>
        <p:spPr>
          <a:xfrm>
            <a:off x="457200" y="708025"/>
            <a:ext cx="8540750" cy="2254250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None/>
            </a:pPr>
            <a:r>
              <a:rPr lang="en-US" altLang="zh-CN" sz="2800" dirty="0">
                <a:latin typeface="宋体" panose="02010600030101010101" pitchFamily="2" charset="-122"/>
              </a:rPr>
              <a:t>3</a:t>
            </a:r>
            <a:r>
              <a:rPr lang="zh-CN" altLang="en-US" sz="2800" dirty="0">
                <a:latin typeface="宋体" panose="02010600030101010101" pitchFamily="2" charset="-122"/>
              </a:rPr>
              <a:t>、</a:t>
            </a:r>
            <a:r>
              <a:rPr lang="en-US" altLang="zh-CN" sz="2800" b="1" dirty="0">
                <a:latin typeface="宋体" panose="02010600030101010101" pitchFamily="2" charset="-122"/>
              </a:rPr>
              <a:t>NOT</a:t>
            </a:r>
            <a:r>
              <a:rPr lang="zh-CN" altLang="en-US" sz="2800" dirty="0">
                <a:latin typeface="宋体" panose="02010600030101010101" pitchFamily="2" charset="-122"/>
              </a:rPr>
              <a:t>指令</a:t>
            </a:r>
          </a:p>
          <a:p>
            <a:pPr eaLnBrk="1" hangingPunct="1"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格式：</a:t>
            </a:r>
            <a:r>
              <a:rPr lang="en-US" altLang="zh-CN" sz="2800" b="1" dirty="0">
                <a:solidFill>
                  <a:srgbClr val="CC3300"/>
                </a:solidFill>
                <a:latin typeface="宋体" panose="02010600030101010101" pitchFamily="2" charset="-122"/>
              </a:rPr>
              <a:t>NOT dst</a:t>
            </a:r>
          </a:p>
          <a:p>
            <a:pPr eaLnBrk="1" hangingPunct="1">
              <a:buNone/>
            </a:pPr>
            <a:r>
              <a:rPr lang="zh-CN" altLang="en-US" sz="2800" dirty="0">
                <a:latin typeface="宋体" panose="02010600030101010101" pitchFamily="2" charset="-122"/>
              </a:rPr>
              <a:t>功能：</a:t>
            </a:r>
            <a:r>
              <a:rPr lang="en-US" altLang="zh-CN" sz="2800" dirty="0">
                <a:latin typeface="宋体" panose="02010600030101010101" pitchFamily="2" charset="-122"/>
              </a:rPr>
              <a:t>dst</a:t>
            </a:r>
            <a:r>
              <a:rPr lang="en-US" altLang="zh-CN" sz="2800" dirty="0">
                <a:latin typeface="宋体" panose="02010600030101010101" pitchFamily="2" charset="-122"/>
                <a:cs typeface="Arial" panose="020B0604020202020204" pitchFamily="34" charset="0"/>
              </a:rPr>
              <a:t>←</a:t>
            </a:r>
            <a:r>
              <a:rPr lang="en-US" altLang="zh-CN" sz="2800" dirty="0">
                <a:latin typeface="宋体" panose="02010600030101010101" pitchFamily="2" charset="-122"/>
              </a:rPr>
              <a:t>dst</a:t>
            </a:r>
            <a:r>
              <a:rPr lang="zh-CN" altLang="en-US" sz="2800" dirty="0">
                <a:latin typeface="宋体" panose="02010600030101010101" pitchFamily="2" charset="-122"/>
              </a:rPr>
              <a:t>（操作数按位求反）</a:t>
            </a:r>
          </a:p>
          <a:p>
            <a:pPr eaLnBrk="1" hangingPunct="1">
              <a:buNone/>
            </a:pPr>
            <a:r>
              <a:rPr lang="zh-CN" altLang="en-US" sz="2800" dirty="0">
                <a:solidFill>
                  <a:srgbClr val="CC3300"/>
                </a:solidFill>
                <a:latin typeface="宋体" panose="02010600030101010101" pitchFamily="2" charset="-122"/>
              </a:rPr>
              <a:t>注意：</a:t>
            </a:r>
            <a:r>
              <a:rPr lang="zh-CN" altLang="en-US" sz="2800" dirty="0">
                <a:latin typeface="宋体" panose="02010600030101010101" pitchFamily="2" charset="-122"/>
              </a:rPr>
              <a:t>状态位不随运算结果变化</a:t>
            </a:r>
            <a:endParaRPr lang="zh-CN" altLang="en-US" sz="2800" dirty="0"/>
          </a:p>
        </p:txBody>
      </p:sp>
      <p:sp>
        <p:nvSpPr>
          <p:cNvPr id="71683" name="Line 3"/>
          <p:cNvSpPr/>
          <p:nvPr/>
        </p:nvSpPr>
        <p:spPr>
          <a:xfrm>
            <a:off x="2549525" y="1854200"/>
            <a:ext cx="422275" cy="0"/>
          </a:xfrm>
          <a:prstGeom prst="line">
            <a:avLst/>
          </a:prstGeom>
          <a:ln w="9525" cap="flat" cmpd="sng">
            <a:solidFill>
              <a:srgbClr val="333399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2708" name="Text Box 4"/>
          <p:cNvSpPr txBox="1"/>
          <p:nvPr/>
        </p:nvSpPr>
        <p:spPr>
          <a:xfrm>
            <a:off x="4672013" y="3390900"/>
            <a:ext cx="3140075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；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指令运行后，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AL=0FAH</a:t>
            </a:r>
          </a:p>
        </p:txBody>
      </p:sp>
      <p:sp>
        <p:nvSpPr>
          <p:cNvPr id="72709" name="Text Box 5"/>
          <p:cNvSpPr txBox="1"/>
          <p:nvPr/>
        </p:nvSpPr>
        <p:spPr>
          <a:xfrm>
            <a:off x="430213" y="4211638"/>
            <a:ext cx="1306512" cy="5207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取反后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：</a:t>
            </a:r>
          </a:p>
        </p:txBody>
      </p:sp>
      <p:sp>
        <p:nvSpPr>
          <p:cNvPr id="72710" name="Rectangle 6"/>
          <p:cNvSpPr/>
          <p:nvPr/>
        </p:nvSpPr>
        <p:spPr>
          <a:xfrm>
            <a:off x="430213" y="2962275"/>
            <a:ext cx="4572000" cy="11068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【例】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MOV AL,5</a:t>
            </a:r>
          </a:p>
          <a:p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         NOT AL</a:t>
            </a:r>
          </a:p>
          <a:p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       </a:t>
            </a:r>
            <a:endParaRPr lang="en-US" altLang="zh-CN" sz="1800" dirty="0">
              <a:solidFill>
                <a:srgbClr val="FD4B58"/>
              </a:solidFill>
              <a:latin typeface="Arial" panose="020B0604020202020204" pitchFamily="34" charset="0"/>
            </a:endParaRPr>
          </a:p>
        </p:txBody>
      </p:sp>
      <p:sp>
        <p:nvSpPr>
          <p:cNvPr id="71687" name="Rectangle 7"/>
          <p:cNvSpPr/>
          <p:nvPr/>
        </p:nvSpPr>
        <p:spPr>
          <a:xfrm>
            <a:off x="457200" y="4284663"/>
            <a:ext cx="6973888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endParaRPr lang="zh-CN" altLang="zh-CN" sz="1800" b="0" dirty="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39900" y="4024313"/>
            <a:ext cx="4572000" cy="7080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  <a:latin typeface="Arial" panose="020B0604020202020204" pitchFamily="34" charset="0"/>
              </a:rPr>
              <a:t>0000 0101       </a:t>
            </a:r>
          </a:p>
          <a:p>
            <a:r>
              <a:rPr lang="en-US" altLang="zh-CN" dirty="0">
                <a:solidFill>
                  <a:srgbClr val="FD4B58"/>
                </a:solidFill>
                <a:latin typeface="Arial" panose="020B0604020202020204" pitchFamily="34" charset="0"/>
              </a:rPr>
              <a:t>1111 1010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72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8" grpId="0"/>
      <p:bldP spid="72709" grpId="0"/>
      <p:bldP spid="72710" grpId="0"/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22" name="Text Box 2"/>
          <p:cNvSpPr txBox="1"/>
          <p:nvPr/>
        </p:nvSpPr>
        <p:spPr>
          <a:xfrm>
            <a:off x="304800" y="784225"/>
            <a:ext cx="8166100" cy="3392805"/>
          </a:xfrm>
          <a:prstGeom prst="rect">
            <a:avLst/>
          </a:prstGeom>
          <a:noFill/>
          <a:ln w="12700">
            <a:noFill/>
          </a:ln>
        </p:spPr>
        <p:txBody>
          <a:bodyPr tIns="126000">
            <a:spAutoFit/>
          </a:bodyPr>
          <a:lstStyle/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endParaRPr lang="en-US" altLang="zh-CN" sz="2400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 algn="just" eaLnBrk="0" hangingPunct="0">
              <a:lnSpc>
                <a:spcPct val="120000"/>
              </a:lnSpc>
              <a:spcBef>
                <a:spcPct val="50000"/>
              </a:spcBef>
            </a:pP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1. 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立即寻址</a:t>
            </a:r>
          </a:p>
          <a:p>
            <a:pPr algn="just" eaLnBrk="0" hangingPunct="0">
              <a:lnSpc>
                <a:spcPct val="105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    </a:t>
            </a:r>
            <a:r>
              <a:rPr lang="en-US" altLang="zh-CN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 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  <a:sym typeface="+mn-ea"/>
              </a:rPr>
              <a:t>操作数是立即数，可以是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  <a:sym typeface="+mn-ea"/>
              </a:rPr>
              <a:t>8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  <a:sym typeface="+mn-ea"/>
              </a:rPr>
              <a:t>位的，也可以是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  <a:sym typeface="+mn-ea"/>
              </a:rPr>
              <a:t>16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  <a:sym typeface="+mn-ea"/>
              </a:rPr>
              <a:t>位；</a:t>
            </a:r>
          </a:p>
          <a:p>
            <a:pPr algn="just" eaLnBrk="0" hangingPunct="0">
              <a:lnSpc>
                <a:spcPct val="105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  <a:sym typeface="+mn-ea"/>
              </a:rPr>
              <a:t>       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机器指令中，</a:t>
            </a:r>
            <a:r>
              <a:rPr lang="zh-CN" altLang="en-US" sz="1800" u="sng" dirty="0">
                <a:solidFill>
                  <a:srgbClr val="CC3300"/>
                </a:solidFill>
                <a:latin typeface="Times New Roman" panose="02020603050405020304" pitchFamily="18" charset="0"/>
              </a:rPr>
              <a:t>操作数直接放在指令中，紧跟在操作码的后面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，与操作码一起放在</a:t>
            </a:r>
            <a:r>
              <a:rPr lang="zh-CN" altLang="en-US" sz="1800" u="sng" dirty="0">
                <a:solidFill>
                  <a:srgbClr val="FF0000"/>
                </a:solidFill>
                <a:latin typeface="Times New Roman" panose="02020603050405020304" pitchFamily="18" charset="0"/>
              </a:rPr>
              <a:t>代码段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区域中。</a:t>
            </a:r>
          </a:p>
          <a:p>
            <a:pPr algn="just" eaLnBrk="0" hangingPunct="0">
              <a:lnSpc>
                <a:spcPct val="105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    </a:t>
            </a:r>
            <a:endParaRPr lang="zh-CN" altLang="en-US" sz="1800" dirty="0">
              <a:solidFill>
                <a:srgbClr val="003399"/>
              </a:solidFill>
              <a:latin typeface="Times New Roman" panose="02020603050405020304" pitchFamily="18" charset="0"/>
            </a:endParaRPr>
          </a:p>
          <a:p>
            <a:pPr algn="just" eaLnBrk="0" hangingPunct="0">
              <a:lnSpc>
                <a:spcPct val="105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      立即寻址主要是用来给</a:t>
            </a:r>
            <a:r>
              <a:rPr lang="zh-CN" altLang="en-US" sz="1800" dirty="0">
                <a:solidFill>
                  <a:srgbClr val="FF3300"/>
                </a:solidFill>
                <a:latin typeface="Times New Roman" panose="02020603050405020304" pitchFamily="18" charset="0"/>
              </a:rPr>
              <a:t>寄存器赋初值。</a:t>
            </a:r>
          </a:p>
          <a:p>
            <a:pPr algn="just" eaLnBrk="0" hangingPunct="0">
              <a:lnSpc>
                <a:spcPct val="120000"/>
              </a:lnSpc>
              <a:spcBef>
                <a:spcPct val="50000"/>
              </a:spcBef>
            </a:pPr>
            <a:r>
              <a:rPr lang="zh-CN" altLang="en-US" sz="1800" dirty="0">
                <a:solidFill>
                  <a:schemeClr val="hlink"/>
                </a:solidFill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11267" name="AutoShape 4">
            <a:hlinkClick r:id="" action="ppaction://noaction"/>
          </p:cNvPr>
          <p:cNvSpPr/>
          <p:nvPr/>
        </p:nvSpPr>
        <p:spPr>
          <a:xfrm>
            <a:off x="8623300" y="6481763"/>
            <a:ext cx="434975" cy="260350"/>
          </a:xfrm>
          <a:prstGeom prst="actionButtonBeginning">
            <a:avLst/>
          </a:prstGeom>
          <a:solidFill>
            <a:srgbClr val="B2B2B2"/>
          </a:solidFill>
          <a:ln w="12700" cap="flat" cmpd="sng">
            <a:solidFill>
              <a:srgbClr val="5F5F5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42725" name="Text Box 5"/>
          <p:cNvSpPr txBox="1"/>
          <p:nvPr/>
        </p:nvSpPr>
        <p:spPr>
          <a:xfrm>
            <a:off x="698500" y="3781425"/>
            <a:ext cx="3643313" cy="1200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如： 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MOV    AX,1234H        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；</a:t>
            </a:r>
          </a:p>
          <a:p>
            <a:pPr>
              <a:spcBef>
                <a:spcPct val="50000"/>
              </a:spcBef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        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MOV     AL,80H          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；</a:t>
            </a:r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         MOV    AH,100           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；</a:t>
            </a:r>
          </a:p>
        </p:txBody>
      </p:sp>
      <p:sp>
        <p:nvSpPr>
          <p:cNvPr id="542727" name="Text Box 7"/>
          <p:cNvSpPr txBox="1"/>
          <p:nvPr/>
        </p:nvSpPr>
        <p:spPr>
          <a:xfrm>
            <a:off x="4151313" y="3781425"/>
            <a:ext cx="1989137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AX=1234H</a:t>
            </a:r>
          </a:p>
        </p:txBody>
      </p:sp>
      <p:sp>
        <p:nvSpPr>
          <p:cNvPr id="542728" name="Text Box 8"/>
          <p:cNvSpPr txBox="1"/>
          <p:nvPr/>
        </p:nvSpPr>
        <p:spPr>
          <a:xfrm>
            <a:off x="4151313" y="4194175"/>
            <a:ext cx="3570287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AL=80H,AH=12H    AX=1280H</a:t>
            </a:r>
          </a:p>
        </p:txBody>
      </p:sp>
      <p:sp>
        <p:nvSpPr>
          <p:cNvPr id="7" name="Text Box 8"/>
          <p:cNvSpPr txBox="1"/>
          <p:nvPr/>
        </p:nvSpPr>
        <p:spPr>
          <a:xfrm>
            <a:off x="4138613" y="4549775"/>
            <a:ext cx="3582987" cy="3667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CC3300"/>
                </a:solidFill>
                <a:latin typeface="Arial" panose="020B0604020202020204" pitchFamily="34" charset="0"/>
              </a:rPr>
              <a:t>AL=80H,AH=64H    AX=6480H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2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2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542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42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2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2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42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22" grpId="0"/>
      <p:bldP spid="542725" grpId="0"/>
      <p:bldP spid="542727" grpId="0"/>
      <p:bldP spid="542728" grpId="0"/>
      <p:bldP spid="7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802" name="Rectangle 2"/>
          <p:cNvSpPr>
            <a:spLocks noGrp="1" noRot="1"/>
          </p:cNvSpPr>
          <p:nvPr>
            <p:ph idx="1"/>
          </p:nvPr>
        </p:nvSpPr>
        <p:spPr>
          <a:xfrm>
            <a:off x="5218113" y="617538"/>
            <a:ext cx="3417887" cy="2657475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sz="2800" dirty="0"/>
              <a:t>【例】</a:t>
            </a:r>
            <a:r>
              <a:rPr lang="en-US" altLang="zh-CN" sz="2800" dirty="0"/>
              <a:t>MOV AL,5</a:t>
            </a:r>
          </a:p>
          <a:p>
            <a:pPr eaLnBrk="1" hangingPunct="1">
              <a:buNone/>
            </a:pPr>
            <a:r>
              <a:rPr lang="en-US" altLang="zh-CN" sz="2800" dirty="0"/>
              <a:t>              XOR AL,7</a:t>
            </a:r>
          </a:p>
          <a:p>
            <a:pPr eaLnBrk="1" hangingPunct="1">
              <a:buNone/>
            </a:pPr>
            <a:r>
              <a:rPr lang="en-US" altLang="zh-CN" sz="2800" dirty="0"/>
              <a:t>       </a:t>
            </a:r>
            <a:r>
              <a:rPr lang="en-US" altLang="zh-CN" sz="2800" dirty="0">
                <a:solidFill>
                  <a:schemeClr val="tx2"/>
                </a:solidFill>
              </a:rPr>
              <a:t>0000 0101</a:t>
            </a:r>
          </a:p>
          <a:p>
            <a:pPr eaLnBrk="1" hangingPunct="1">
              <a:buNone/>
            </a:pPr>
            <a:r>
              <a:rPr lang="en-US" altLang="zh-CN" sz="2800" dirty="0">
                <a:solidFill>
                  <a:schemeClr val="tx2"/>
                </a:solidFill>
              </a:rPr>
              <a:t>       0000 0111</a:t>
            </a:r>
          </a:p>
          <a:p>
            <a:pPr eaLnBrk="1" hangingPunct="1">
              <a:buNone/>
            </a:pPr>
            <a:r>
              <a:rPr lang="en-US" altLang="zh-CN" sz="2800" dirty="0">
                <a:solidFill>
                  <a:schemeClr val="tx2"/>
                </a:solidFill>
              </a:rPr>
              <a:t>       0000 0</a:t>
            </a:r>
            <a:r>
              <a:rPr lang="en-US" altLang="zh-CN" sz="2800" dirty="0">
                <a:gradFill>
                  <a:gsLst>
                    <a:gs pos="0">
                      <a:srgbClr val="FECF40"/>
                    </a:gs>
                    <a:gs pos="100000">
                      <a:srgbClr val="846C21"/>
                    </a:gs>
                  </a:gsLst>
                  <a:lin scaled="0"/>
                </a:gradFill>
              </a:rPr>
              <a:t>010</a:t>
            </a:r>
          </a:p>
        </p:txBody>
      </p:sp>
      <p:sp>
        <p:nvSpPr>
          <p:cNvPr id="72707" name="Line 3"/>
          <p:cNvSpPr/>
          <p:nvPr/>
        </p:nvSpPr>
        <p:spPr>
          <a:xfrm>
            <a:off x="5891213" y="2687638"/>
            <a:ext cx="2295525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2708" name="Text Box 4"/>
          <p:cNvSpPr txBox="1"/>
          <p:nvPr/>
        </p:nvSpPr>
        <p:spPr>
          <a:xfrm>
            <a:off x="5480050" y="2136775"/>
            <a:ext cx="539750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⊕</a:t>
            </a:r>
          </a:p>
        </p:txBody>
      </p:sp>
      <p:sp>
        <p:nvSpPr>
          <p:cNvPr id="588805" name="Text Box 5"/>
          <p:cNvSpPr txBox="1"/>
          <p:nvPr/>
        </p:nvSpPr>
        <p:spPr>
          <a:xfrm>
            <a:off x="5218113" y="3124200"/>
            <a:ext cx="361473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rgbClr val="FD4B58"/>
                </a:solidFill>
                <a:latin typeface="Arial" panose="020B0604020202020204" pitchFamily="34" charset="0"/>
              </a:rPr>
              <a:t>指令运行后，</a:t>
            </a:r>
            <a:r>
              <a:rPr lang="en-US" altLang="zh-CN" sz="2800" b="0" dirty="0">
                <a:solidFill>
                  <a:srgbClr val="FD4B58"/>
                </a:solidFill>
                <a:latin typeface="Arial" panose="020B0604020202020204" pitchFamily="34" charset="0"/>
              </a:rPr>
              <a:t>AL=02H</a:t>
            </a:r>
          </a:p>
        </p:txBody>
      </p:sp>
      <p:sp>
        <p:nvSpPr>
          <p:cNvPr id="588806" name="Text Box 6"/>
          <p:cNvSpPr txBox="1"/>
          <p:nvPr/>
        </p:nvSpPr>
        <p:spPr>
          <a:xfrm>
            <a:off x="250825" y="1543050"/>
            <a:ext cx="3967163" cy="946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b="0" u="sng" dirty="0">
                <a:solidFill>
                  <a:srgbClr val="00206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异或运算规则：</a:t>
            </a:r>
          </a:p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         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相同为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，不同为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</a:p>
        </p:txBody>
      </p:sp>
      <p:sp>
        <p:nvSpPr>
          <p:cNvPr id="588807" name="Text Box 7"/>
          <p:cNvSpPr txBox="1"/>
          <p:nvPr/>
        </p:nvSpPr>
        <p:spPr>
          <a:xfrm>
            <a:off x="250825" y="2655888"/>
            <a:ext cx="4967288" cy="20002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用途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：</a:t>
            </a:r>
          </a:p>
          <a:p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1) XOR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指令常用在一些程序的开头，可使某个寄存器清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，以配合初始化的完成；</a:t>
            </a:r>
          </a:p>
          <a:p>
            <a:r>
              <a:rPr lang="en-US" altLang="zh-CN" sz="2400" dirty="0">
                <a:solidFill>
                  <a:srgbClr val="800000"/>
                </a:solidFill>
                <a:latin typeface="Arial" panose="020B0604020202020204" pitchFamily="34" charset="0"/>
              </a:rPr>
              <a:t>XOR  AX,AX    </a:t>
            </a:r>
            <a:r>
              <a:rPr lang="en-US" altLang="zh-CN" sz="1800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;</a:t>
            </a:r>
            <a:r>
              <a:rPr lang="zh-CN" altLang="en-US" sz="1800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对累加器</a:t>
            </a:r>
            <a:r>
              <a:rPr lang="en-US" altLang="zh-CN" sz="1800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AX</a:t>
            </a:r>
            <a:r>
              <a:rPr lang="zh-CN" altLang="en-US" sz="1800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的清</a:t>
            </a:r>
            <a:r>
              <a:rPr lang="en-US" altLang="zh-CN" sz="1800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0</a:t>
            </a:r>
          </a:p>
        </p:txBody>
      </p:sp>
      <p:sp>
        <p:nvSpPr>
          <p:cNvPr id="588808" name="Text Box 8"/>
          <p:cNvSpPr txBox="1"/>
          <p:nvPr/>
        </p:nvSpPr>
        <p:spPr>
          <a:xfrm>
            <a:off x="250825" y="4679950"/>
            <a:ext cx="7151688" cy="15621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2) 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用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XOR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指令来使指定位求反，而其余位保持不变。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800000"/>
                </a:solidFill>
                <a:latin typeface="Arial" panose="020B0604020202020204" pitchFamily="34" charset="0"/>
              </a:rPr>
              <a:t>XOR AL,00101110B  </a:t>
            </a:r>
            <a:r>
              <a:rPr lang="zh-CN" altLang="en-US" sz="2400" dirty="0">
                <a:solidFill>
                  <a:srgbClr val="800000"/>
                </a:solidFill>
                <a:latin typeface="Arial" panose="020B0604020202020204" pitchFamily="34" charset="0"/>
              </a:rPr>
              <a:t>；</a:t>
            </a:r>
            <a:r>
              <a:rPr lang="zh-CN" altLang="en-US" sz="1800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使</a:t>
            </a:r>
            <a:r>
              <a:rPr lang="en-US" altLang="zh-CN" sz="1800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AL</a:t>
            </a:r>
            <a:r>
              <a:rPr lang="zh-CN" altLang="en-US" sz="1800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的</a:t>
            </a:r>
            <a:r>
              <a:rPr lang="en-US" altLang="zh-CN" sz="1800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D5/D3/D2/D1</a:t>
            </a:r>
            <a:endParaRPr lang="en-US" altLang="zh-CN" sz="2400" dirty="0">
              <a:solidFill>
                <a:srgbClr val="800000"/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该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XOR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指令会使得和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相异或的位保持不变，而和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相异或的位取反。</a:t>
            </a:r>
          </a:p>
        </p:txBody>
      </p:sp>
      <p:sp>
        <p:nvSpPr>
          <p:cNvPr id="72713" name="Rectangle 9"/>
          <p:cNvSpPr/>
          <p:nvPr/>
        </p:nvSpPr>
        <p:spPr>
          <a:xfrm>
            <a:off x="250825" y="169863"/>
            <a:ext cx="4572000" cy="14335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3200" b="0" dirty="0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  <a:r>
              <a:rPr lang="zh-CN" altLang="en-US" sz="3200" b="0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3200" b="0" dirty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</a:rPr>
              <a:t>OR</a:t>
            </a:r>
            <a:r>
              <a:rPr lang="zh-CN" altLang="en-US" sz="3200" b="0" dirty="0">
                <a:solidFill>
                  <a:schemeClr val="tx1"/>
                </a:solidFill>
                <a:latin typeface="Arial" panose="020B0604020202020204" pitchFamily="34" charset="0"/>
              </a:rPr>
              <a:t>指令</a:t>
            </a:r>
          </a:p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格式： </a:t>
            </a:r>
            <a:r>
              <a:rPr lang="en-US" altLang="zh-CN" sz="2800" dirty="0">
                <a:solidFill>
                  <a:srgbClr val="CC3300"/>
                </a:solidFill>
                <a:latin typeface="Arial" panose="020B0604020202020204" pitchFamily="34" charset="0"/>
              </a:rPr>
              <a:t>XOR dst,src</a:t>
            </a:r>
          </a:p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功能： 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dst←dst⊕src</a:t>
            </a:r>
            <a:endParaRPr lang="en-US" altLang="zh-CN" sz="2800" b="0" dirty="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88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888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5888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5888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5888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5888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7" dur="2000"/>
                                        <p:tgtEl>
                                          <p:spTgt spid="588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588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888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888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88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8802" grpId="0" uiExpand="1" build="p"/>
      <p:bldP spid="588805" grpId="0"/>
      <p:bldP spid="588806" grpId="0"/>
      <p:bldP spid="588807" grpId="0"/>
      <p:bldP spid="588808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ext Box 2"/>
          <p:cNvSpPr txBox="1"/>
          <p:nvPr/>
        </p:nvSpPr>
        <p:spPr>
          <a:xfrm>
            <a:off x="457200" y="533400"/>
            <a:ext cx="8001000" cy="960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  <a:r>
              <a:rPr lang="zh-CN" altLang="en-US" sz="3200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en-US" altLang="zh-CN" sz="3200" dirty="0">
                <a:solidFill>
                  <a:schemeClr val="tx1"/>
                </a:solidFill>
                <a:latin typeface="Arial" panose="020B0604020202020204" pitchFamily="34" charset="0"/>
              </a:rPr>
              <a:t>TEST</a:t>
            </a:r>
            <a:r>
              <a:rPr lang="zh-CN" altLang="en-US" sz="3200" dirty="0">
                <a:solidFill>
                  <a:schemeClr val="tx1"/>
                </a:solidFill>
                <a:latin typeface="Arial" panose="020B0604020202020204" pitchFamily="34" charset="0"/>
              </a:rPr>
              <a:t>指令</a:t>
            </a:r>
            <a:endParaRPr lang="zh-CN" altLang="en-US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70000"/>
              </a:lnSpc>
              <a:spcBef>
                <a:spcPct val="50000"/>
              </a:spcBef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</p:txBody>
      </p:sp>
      <p:sp>
        <p:nvSpPr>
          <p:cNvPr id="74755" name="Line 3"/>
          <p:cNvSpPr/>
          <p:nvPr/>
        </p:nvSpPr>
        <p:spPr>
          <a:xfrm>
            <a:off x="1828800" y="3524250"/>
            <a:ext cx="0" cy="304800"/>
          </a:xfrm>
          <a:prstGeom prst="line">
            <a:avLst/>
          </a:prstGeom>
          <a:ln w="38100" cap="rnd" cmpd="sng">
            <a:solidFill>
              <a:schemeClr val="accent2"/>
            </a:solidFill>
            <a:prstDash val="sysDot"/>
            <a:headEnd type="none" w="med" len="med"/>
            <a:tailEnd type="none" w="med" len="med"/>
          </a:ln>
        </p:spPr>
      </p:sp>
      <p:sp>
        <p:nvSpPr>
          <p:cNvPr id="74756" name="Line 4"/>
          <p:cNvSpPr/>
          <p:nvPr/>
        </p:nvSpPr>
        <p:spPr>
          <a:xfrm>
            <a:off x="1828800" y="2686050"/>
            <a:ext cx="0" cy="304800"/>
          </a:xfrm>
          <a:prstGeom prst="line">
            <a:avLst/>
          </a:prstGeom>
          <a:ln w="38100" cap="rnd" cmpd="sng">
            <a:solidFill>
              <a:schemeClr val="accent2"/>
            </a:solidFill>
            <a:prstDash val="sysDot"/>
            <a:headEnd type="none" w="med" len="med"/>
            <a:tailEnd type="none" w="med" len="med"/>
          </a:ln>
        </p:spPr>
      </p:sp>
      <p:sp>
        <p:nvSpPr>
          <p:cNvPr id="74757" name="Line 5"/>
          <p:cNvSpPr/>
          <p:nvPr/>
        </p:nvSpPr>
        <p:spPr>
          <a:xfrm>
            <a:off x="5334000" y="2476500"/>
            <a:ext cx="2286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4758" name="Oval 6"/>
          <p:cNvSpPr/>
          <p:nvPr/>
        </p:nvSpPr>
        <p:spPr>
          <a:xfrm>
            <a:off x="5200650" y="1485900"/>
            <a:ext cx="2667000" cy="1600200"/>
          </a:xfrm>
          <a:prstGeom prst="ellipse">
            <a:avLst/>
          </a:prstGeom>
          <a:noFill/>
          <a:ln w="9525" cap="flat" cmpd="sng">
            <a:solidFill>
              <a:srgbClr val="99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grpSp>
        <p:nvGrpSpPr>
          <p:cNvPr id="2" name="Group 7"/>
          <p:cNvGrpSpPr/>
          <p:nvPr/>
        </p:nvGrpSpPr>
        <p:grpSpPr>
          <a:xfrm>
            <a:off x="4572000" y="3505200"/>
            <a:ext cx="4572000" cy="1676400"/>
            <a:chOff x="2880" y="2208"/>
            <a:chExt cx="2880" cy="1056"/>
          </a:xfrm>
        </p:grpSpPr>
        <p:sp>
          <p:nvSpPr>
            <p:cNvPr id="74764" name="Oval 8" descr="再生纸"/>
            <p:cNvSpPr/>
            <p:nvPr/>
          </p:nvSpPr>
          <p:spPr>
            <a:xfrm>
              <a:off x="2880" y="2208"/>
              <a:ext cx="2880" cy="1056"/>
            </a:xfrm>
            <a:prstGeom prst="ellipse">
              <a:avLst/>
            </a:prstGeom>
            <a:blipFill rotWithShape="0">
              <a:blip r:embed="rId2"/>
            </a:blipFill>
            <a:ln w="9525">
              <a:noFill/>
            </a:ln>
          </p:spPr>
          <p:txBody>
            <a:bodyPr wrap="none" anchor="ctr" anchorCtr="0"/>
            <a:lstStyle/>
            <a:p>
              <a: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74765" name="Text Box 9"/>
            <p:cNvSpPr txBox="1"/>
            <p:nvPr/>
          </p:nvSpPr>
          <p:spPr>
            <a:xfrm>
              <a:off x="3024" y="2427"/>
              <a:ext cx="2736" cy="66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har char="•"/>
              </a:pPr>
              <a:r>
                <a:rPr lang="en-US" altLang="zh-CN" sz="18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   TEST </a:t>
              </a:r>
              <a:r>
                <a:rPr lang="zh-CN" altLang="en-US" sz="18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通常用于检测一些条件是否满足，但又不希望改变原来操作数的情况</a:t>
              </a:r>
            </a:p>
            <a:p>
              <a:pPr>
                <a:spcBef>
                  <a:spcPct val="50000"/>
                </a:spcBef>
                <a:buChar char="•"/>
              </a:pPr>
              <a:r>
                <a:rPr lang="zh-CN" altLang="en-US" sz="1800" dirty="0">
                  <a:solidFill>
                    <a:srgbClr val="990000"/>
                  </a:solidFill>
                  <a:latin typeface="Times New Roman" panose="02020603050405020304" pitchFamily="18" charset="0"/>
                </a:rPr>
                <a:t>  该指令后通常带有条件转移指令。</a:t>
              </a:r>
            </a:p>
          </p:txBody>
        </p:sp>
      </p:grpSp>
      <p:sp>
        <p:nvSpPr>
          <p:cNvPr id="585738" name="Rectangle 10"/>
          <p:cNvSpPr/>
          <p:nvPr/>
        </p:nvSpPr>
        <p:spPr>
          <a:xfrm>
            <a:off x="152400" y="4610100"/>
            <a:ext cx="8991600" cy="14652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格式：</a:t>
            </a:r>
            <a:r>
              <a:rPr lang="en-US" altLang="zh-CN" dirty="0">
                <a:solidFill>
                  <a:srgbClr val="CC3300"/>
                </a:solidFill>
                <a:latin typeface="Arial" panose="020B0604020202020204" pitchFamily="34" charset="0"/>
              </a:rPr>
              <a:t>TEST dst,src</a:t>
            </a:r>
          </a:p>
          <a:p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功能：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dst </a:t>
            </a:r>
            <a:r>
              <a:rPr lang="el-GR" altLang="zh-CN" dirty="0">
                <a:solidFill>
                  <a:schemeClr val="tx1"/>
                </a:solidFill>
                <a:latin typeface="Arial" panose="020B0604020202020204" pitchFamily="34" charset="0"/>
              </a:rPr>
              <a:t>Λ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src </a:t>
            </a:r>
          </a:p>
          <a:p>
            <a:r>
              <a:rPr lang="zh-CN" altLang="en-US" dirty="0">
                <a:solidFill>
                  <a:srgbClr val="CC3300"/>
                </a:solidFill>
                <a:latin typeface="Arial" panose="020B0604020202020204" pitchFamily="34" charset="0"/>
              </a:rPr>
              <a:t>注意：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）两个操作数不变；</a:t>
            </a:r>
            <a:endParaRPr lang="zh-CN" altLang="en-US" dirty="0">
              <a:solidFill>
                <a:srgbClr val="CC3300"/>
              </a:solidFill>
              <a:latin typeface="Arial" panose="020B0604020202020204" pitchFamily="34" charset="0"/>
            </a:endParaRPr>
          </a:p>
          <a:p>
            <a:pPr>
              <a:lnSpc>
                <a:spcPts val="3500"/>
              </a:lnSpc>
            </a:pP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      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）状态位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SF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ZF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PF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随运算结果变化，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CF←0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OF←0,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而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AF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</a:rPr>
              <a:t>不确定。</a:t>
            </a:r>
          </a:p>
        </p:txBody>
      </p:sp>
      <p:sp>
        <p:nvSpPr>
          <p:cNvPr id="585739" name="Rectangle 11"/>
          <p:cNvSpPr/>
          <p:nvPr/>
        </p:nvSpPr>
        <p:spPr>
          <a:xfrm>
            <a:off x="457200" y="1477963"/>
            <a:ext cx="7848600" cy="4000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例：检测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AL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中的最低位是否为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1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，若为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1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则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BL=1,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否则</a:t>
            </a:r>
            <a:r>
              <a:rPr lang="en-US" altLang="zh-CN" dirty="0">
                <a:solidFill>
                  <a:schemeClr val="tx2"/>
                </a:solidFill>
                <a:latin typeface="Arial" panose="020B0604020202020204" pitchFamily="34" charset="0"/>
              </a:rPr>
              <a:t>BL=0</a:t>
            </a:r>
            <a:r>
              <a:rPr lang="zh-CN" altLang="en-US" dirty="0">
                <a:solidFill>
                  <a:schemeClr val="tx2"/>
                </a:solidFill>
                <a:latin typeface="Arial" panose="020B0604020202020204" pitchFamily="34" charset="0"/>
              </a:rPr>
              <a:t>。              </a:t>
            </a:r>
          </a:p>
        </p:txBody>
      </p:sp>
      <p:sp>
        <p:nvSpPr>
          <p:cNvPr id="585740" name="Rectangle 12"/>
          <p:cNvSpPr/>
          <p:nvPr/>
        </p:nvSpPr>
        <p:spPr>
          <a:xfrm>
            <a:off x="762000" y="1941513"/>
            <a:ext cx="7105650" cy="20145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             MOV  AL</a:t>
            </a:r>
            <a:r>
              <a:rPr lang="zh-CN" altLang="en-US" sz="1800" dirty="0">
                <a:solidFill>
                  <a:schemeClr val="tx2"/>
                </a:solidFill>
                <a:latin typeface="Arial" panose="020B0604020202020204" pitchFamily="34" charset="0"/>
              </a:rPr>
              <a:t>，</a:t>
            </a:r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41H                                          0 1 0 0 0 0 0 1      </a:t>
            </a:r>
          </a:p>
          <a:p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             TEST  AL</a:t>
            </a:r>
            <a:r>
              <a:rPr lang="zh-CN" altLang="en-US" sz="1800" dirty="0">
                <a:solidFill>
                  <a:schemeClr val="tx2"/>
                </a:solidFill>
                <a:latin typeface="Arial" panose="020B0604020202020204" pitchFamily="34" charset="0"/>
              </a:rPr>
              <a:t>，</a:t>
            </a:r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01H                                   ∧   0 0 0 0 0 0 0 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1</a:t>
            </a:r>
          </a:p>
          <a:p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             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JNZ     NEXT</a:t>
            </a:r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                                               0 0 0 0 0 0 0 1</a:t>
            </a:r>
          </a:p>
          <a:p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             MOV  BL,0</a:t>
            </a:r>
          </a:p>
          <a:p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             </a:t>
            </a:r>
            <a:r>
              <a:rPr lang="en-US" altLang="zh-CN" sz="1800" dirty="0">
                <a:solidFill>
                  <a:srgbClr val="FD4B58"/>
                </a:solidFill>
                <a:latin typeface="Arial" panose="020B0604020202020204" pitchFamily="34" charset="0"/>
              </a:rPr>
              <a:t>JMP   OVER</a:t>
            </a:r>
          </a:p>
          <a:p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  NEXT:  MOV  BL</a:t>
            </a:r>
            <a:r>
              <a:rPr lang="zh-CN" altLang="en-US" sz="1800" dirty="0">
                <a:solidFill>
                  <a:schemeClr val="tx2"/>
                </a:solidFill>
                <a:latin typeface="Arial" panose="020B0604020202020204" pitchFamily="34" charset="0"/>
              </a:rPr>
              <a:t>，</a:t>
            </a:r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1</a:t>
            </a:r>
          </a:p>
          <a:p>
            <a:r>
              <a:rPr lang="en-US" altLang="zh-CN" sz="1800" dirty="0">
                <a:solidFill>
                  <a:schemeClr val="tx2"/>
                </a:solidFill>
                <a:latin typeface="Arial" panose="020B0604020202020204" pitchFamily="34" charset="0"/>
              </a:rPr>
              <a:t>  OVER:</a:t>
            </a:r>
          </a:p>
        </p:txBody>
      </p:sp>
      <p:sp>
        <p:nvSpPr>
          <p:cNvPr id="13" name="矩形 12"/>
          <p:cNvSpPr/>
          <p:nvPr/>
        </p:nvSpPr>
        <p:spPr>
          <a:xfrm>
            <a:off x="1100138" y="1077913"/>
            <a:ext cx="2849562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（检测</a:t>
            </a:r>
            <a:r>
              <a:rPr lang="en-US" altLang="zh-CN" dirty="0">
                <a:latin typeface="Arial" panose="020B0604020202020204" pitchFamily="34" charset="0"/>
              </a:rPr>
              <a:t>AL</a:t>
            </a:r>
            <a:r>
              <a:rPr lang="zh-CN" altLang="en-US" dirty="0">
                <a:latin typeface="Arial" panose="020B0604020202020204" pitchFamily="34" charset="0"/>
              </a:rPr>
              <a:t>是奇数吗？）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85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7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5857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7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5857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7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5857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585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585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5739" grpId="0"/>
      <p:bldP spid="585740" grpId="0"/>
      <p:bldP spid="13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ext Box 2"/>
          <p:cNvSpPr txBox="1"/>
          <p:nvPr/>
        </p:nvSpPr>
        <p:spPr>
          <a:xfrm>
            <a:off x="609600" y="1206500"/>
            <a:ext cx="7696200" cy="40941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</a:t>
            </a:r>
            <a:r>
              <a:rPr lang="zh-CN" altLang="en-US" dirty="0">
                <a:solidFill>
                  <a:srgbClr val="FF0066"/>
                </a:solidFill>
                <a:latin typeface="Times New Roman" panose="02020603050405020304" pitchFamily="18" charset="0"/>
              </a:rPr>
              <a:t>①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TEST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CX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0FFFFH 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   JZ  Next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Next:  MOV  AX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1</a:t>
            </a:r>
          </a:p>
          <a:p>
            <a:pPr>
              <a:spcBef>
                <a:spcPct val="50000"/>
              </a:spcBef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②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CMP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CX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0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       JZ   Next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Next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：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MOV  AX,1   </a:t>
            </a:r>
          </a:p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</a:t>
            </a:r>
          </a:p>
        </p:txBody>
      </p:sp>
      <p:sp>
        <p:nvSpPr>
          <p:cNvPr id="75779" name="Line 4"/>
          <p:cNvSpPr/>
          <p:nvPr/>
        </p:nvSpPr>
        <p:spPr>
          <a:xfrm>
            <a:off x="2438400" y="2146300"/>
            <a:ext cx="0" cy="304800"/>
          </a:xfrm>
          <a:prstGeom prst="line">
            <a:avLst/>
          </a:prstGeom>
          <a:ln w="38100" cap="rnd" cmpd="sng">
            <a:solidFill>
              <a:schemeClr val="accent2"/>
            </a:solidFill>
            <a:prstDash val="sysDot"/>
            <a:headEnd type="none" w="med" len="med"/>
            <a:tailEnd type="none" w="med" len="med"/>
          </a:ln>
        </p:spPr>
      </p:sp>
      <p:sp>
        <p:nvSpPr>
          <p:cNvPr id="75780" name="Line 6"/>
          <p:cNvSpPr/>
          <p:nvPr/>
        </p:nvSpPr>
        <p:spPr>
          <a:xfrm>
            <a:off x="2514600" y="4178300"/>
            <a:ext cx="0" cy="304800"/>
          </a:xfrm>
          <a:prstGeom prst="line">
            <a:avLst/>
          </a:prstGeom>
          <a:ln w="38100" cap="rnd" cmpd="sng">
            <a:solidFill>
              <a:schemeClr val="accent2"/>
            </a:solidFill>
            <a:prstDash val="sysDot"/>
            <a:headEnd type="none" w="med" len="med"/>
            <a:tailEnd type="none" w="med" len="med"/>
          </a:ln>
        </p:spPr>
      </p:sp>
      <p:sp>
        <p:nvSpPr>
          <p:cNvPr id="75781" name="矩形 6"/>
          <p:cNvSpPr/>
          <p:nvPr/>
        </p:nvSpPr>
        <p:spPr>
          <a:xfrm>
            <a:off x="609600" y="673100"/>
            <a:ext cx="8102600" cy="523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例</a:t>
            </a:r>
            <a:r>
              <a:rPr lang="en-US" altLang="zh-CN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12</a:t>
            </a:r>
            <a:r>
              <a:rPr lang="zh-CN" altLang="en-US" sz="28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：</a:t>
            </a:r>
            <a:r>
              <a:rPr lang="zh-CN" altLang="en-US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检测</a:t>
            </a:r>
            <a:r>
              <a:rPr lang="en-US" altLang="zh-CN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CX</a:t>
            </a:r>
            <a:r>
              <a:rPr lang="zh-CN" altLang="en-US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内容是否为 </a:t>
            </a:r>
            <a:r>
              <a:rPr lang="en-US" altLang="zh-CN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0</a:t>
            </a:r>
            <a:r>
              <a:rPr lang="zh-CN" altLang="en-US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，为 </a:t>
            </a:r>
            <a:r>
              <a:rPr lang="en-US" altLang="zh-CN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0 </a:t>
            </a:r>
            <a:r>
              <a:rPr lang="zh-CN" altLang="en-US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则转移至</a:t>
            </a:r>
            <a:r>
              <a:rPr lang="en-US" altLang="zh-CN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Next</a:t>
            </a:r>
            <a:r>
              <a:rPr lang="zh-CN" altLang="en-US" sz="2800" dirty="0">
                <a:solidFill>
                  <a:srgbClr val="FF3300"/>
                </a:solidFill>
                <a:latin typeface="Times New Roman" panose="02020603050405020304" pitchFamily="18" charset="0"/>
              </a:rPr>
              <a:t>处</a:t>
            </a:r>
            <a:endParaRPr lang="zh-CN" altLang="en-US" sz="28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778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Rot="1"/>
          </p:cNvSpPr>
          <p:nvPr>
            <p:ph idx="1"/>
          </p:nvPr>
        </p:nvSpPr>
        <p:spPr>
          <a:xfrm>
            <a:off x="304800" y="434975"/>
            <a:ext cx="8540750" cy="6081713"/>
          </a:xfrm>
        </p:spPr>
        <p:txBody>
          <a:bodyPr vert="horz" wrap="square" lIns="91440" tIns="45720" rIns="91440" bIns="45720" anchor="t" anchorCtr="0"/>
          <a:lstStyle/>
          <a:p>
            <a:pPr algn="ctr" eaLnBrk="1" hangingPunct="1">
              <a:lnSpc>
                <a:spcPct val="90000"/>
              </a:lnSpc>
              <a:buNone/>
            </a:pPr>
            <a:r>
              <a:rPr lang="zh-CN" altLang="en-US" sz="3600" dirty="0">
                <a:solidFill>
                  <a:schemeClr val="hlink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小     结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400" b="1" dirty="0">
                <a:latin typeface="宋体" panose="02010600030101010101" pitchFamily="2" charset="-122"/>
              </a:rPr>
              <a:t>AND</a:t>
            </a:r>
            <a:r>
              <a:rPr lang="zh-CN" altLang="en-US" sz="2400" b="1" dirty="0">
                <a:latin typeface="宋体" panose="02010600030101010101" pitchFamily="2" charset="-122"/>
              </a:rPr>
              <a:t>指令对一个数据的指定位清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如  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AND  AL,0FH   ;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实现将高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位清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。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400" b="1" dirty="0">
                <a:latin typeface="宋体" panose="02010600030101010101" pitchFamily="2" charset="-122"/>
              </a:rPr>
              <a:t>OR</a:t>
            </a:r>
            <a:r>
              <a:rPr lang="zh-CN" altLang="en-US" sz="2400" b="1" dirty="0">
                <a:latin typeface="宋体" panose="02010600030101010101" pitchFamily="2" charset="-122"/>
              </a:rPr>
              <a:t>指令常对一个数据的指定位置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如  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OR  AL,02H    ;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实现对累加器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AL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的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D</a:t>
            </a:r>
            <a:r>
              <a:rPr lang="en-US" altLang="zh-CN" sz="2400" b="1" baseline="-25000" dirty="0">
                <a:solidFill>
                  <a:srgbClr val="800000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位置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。</a:t>
            </a:r>
            <a:endParaRPr lang="zh-CN" altLang="en-US" sz="24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z="2400" b="1" dirty="0">
                <a:latin typeface="宋体" panose="02010600030101010101" pitchFamily="2" charset="-122"/>
              </a:rPr>
              <a:t>XOR</a:t>
            </a:r>
            <a:r>
              <a:rPr lang="zh-CN" altLang="en-US" sz="2400" b="1" dirty="0">
                <a:latin typeface="宋体" panose="02010600030101010101" pitchFamily="2" charset="-122"/>
              </a:rPr>
              <a:t>指令常用在一些程序的开头，使某个寄存器清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，以配合初始化的完成；使指定位求反。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   如  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XOR  AX,AX    ;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对累加器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AX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的清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0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400" b="1" dirty="0">
                <a:latin typeface="宋体" panose="02010600030101010101" pitchFamily="2" charset="-122"/>
              </a:rPr>
              <a:t>TEST</a:t>
            </a:r>
            <a:r>
              <a:rPr lang="zh-CN" altLang="en-US" sz="2400" b="1" dirty="0">
                <a:latin typeface="宋体" panose="02010600030101010101" pitchFamily="2" charset="-122"/>
              </a:rPr>
              <a:t>指令常用来检测指定位是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还是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   如  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TEST  AL,01H   ;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指令执行后通过对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ZF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的判              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                       断来了解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AL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寄存器中最低       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                       位的状态是否为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                       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ZF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＝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，说明结果为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，最低位为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0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                  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ZF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＝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，说明结果不为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，最低位为</a:t>
            </a:r>
            <a:r>
              <a:rPr lang="en-US" altLang="zh-CN" sz="2400" b="1" dirty="0">
                <a:solidFill>
                  <a:srgbClr val="800000"/>
                </a:solidFill>
                <a:latin typeface="宋体" panose="02010600030101010101" pitchFamily="2" charset="-122"/>
              </a:rPr>
              <a:t>1</a:t>
            </a: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None/>
            </a:pP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400" b="1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/>
          <p:nvPr/>
        </p:nvSpPr>
        <p:spPr>
          <a:xfrm>
            <a:off x="2362200" y="3962400"/>
            <a:ext cx="2362200" cy="228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8851" name="Rectangle 3"/>
          <p:cNvSpPr/>
          <p:nvPr/>
        </p:nvSpPr>
        <p:spPr>
          <a:xfrm>
            <a:off x="1143000" y="3962400"/>
            <a:ext cx="457200" cy="228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8852" name="Line 4"/>
          <p:cNvSpPr/>
          <p:nvPr/>
        </p:nvSpPr>
        <p:spPr>
          <a:xfrm flipH="1">
            <a:off x="1676400" y="4114800"/>
            <a:ext cx="685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8853" name="Line 5"/>
          <p:cNvSpPr/>
          <p:nvPr/>
        </p:nvSpPr>
        <p:spPr>
          <a:xfrm>
            <a:off x="5105400" y="4038600"/>
            <a:ext cx="0" cy="2286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8854" name="Line 6"/>
          <p:cNvSpPr/>
          <p:nvPr/>
        </p:nvSpPr>
        <p:spPr>
          <a:xfrm flipH="1">
            <a:off x="4800600" y="4038600"/>
            <a:ext cx="304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grpSp>
        <p:nvGrpSpPr>
          <p:cNvPr id="2" name="Group 7"/>
          <p:cNvGrpSpPr/>
          <p:nvPr/>
        </p:nvGrpSpPr>
        <p:grpSpPr>
          <a:xfrm>
            <a:off x="355600" y="3411538"/>
            <a:ext cx="8153400" cy="3278187"/>
            <a:chOff x="224" y="2240"/>
            <a:chExt cx="5136" cy="2065"/>
          </a:xfrm>
        </p:grpSpPr>
        <p:sp>
          <p:nvSpPr>
            <p:cNvPr id="78864" name="Text Box 8"/>
            <p:cNvSpPr txBox="1"/>
            <p:nvPr/>
          </p:nvSpPr>
          <p:spPr>
            <a:xfrm>
              <a:off x="224" y="2240"/>
              <a:ext cx="5136" cy="206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endParaRPr lang="zh-CN" altLang="en-US" sz="1800" dirty="0">
                <a:solidFill>
                  <a:srgbClr val="000099"/>
                </a:solidFill>
                <a:latin typeface="Times New Roman" panose="02020603050405020304" pitchFamily="18" charset="0"/>
              </a:endParaRPr>
            </a:p>
            <a:p>
              <a:pPr>
                <a:spcBef>
                  <a:spcPct val="50000"/>
                </a:spcBef>
              </a:pPr>
              <a:r>
                <a:rPr lang="en-US" altLang="zh-CN" sz="1800" dirty="0">
                  <a:solidFill>
                    <a:srgbClr val="000099"/>
                  </a:solidFill>
                  <a:latin typeface="Times New Roman" panose="02020603050405020304" pitchFamily="18" charset="0"/>
                </a:rPr>
                <a:t>SHL  </a:t>
              </a:r>
            </a:p>
            <a:p>
              <a:pPr>
                <a:spcBef>
                  <a:spcPct val="50000"/>
                </a:spcBef>
              </a:pPr>
              <a:r>
                <a:rPr lang="en-US" altLang="zh-CN" sz="1800" dirty="0">
                  <a:solidFill>
                    <a:srgbClr val="000099"/>
                  </a:solidFill>
                  <a:latin typeface="Times New Roman" panose="02020603050405020304" pitchFamily="18" charset="0"/>
                </a:rPr>
                <a:t>              CF                D15                            D0      0</a:t>
              </a:r>
            </a:p>
            <a:p>
              <a:pPr>
                <a:spcBef>
                  <a:spcPct val="50000"/>
                </a:spcBef>
              </a:pPr>
              <a:r>
                <a:rPr lang="en-US" altLang="zh-CN" sz="1800" dirty="0">
                  <a:solidFill>
                    <a:srgbClr val="000099"/>
                  </a:solidFill>
                  <a:latin typeface="Times New Roman" panose="02020603050405020304" pitchFamily="18" charset="0"/>
                </a:rPr>
                <a:t>SHR </a:t>
              </a:r>
            </a:p>
            <a:p>
              <a:pPr>
                <a:spcBef>
                  <a:spcPct val="50000"/>
                </a:spcBef>
              </a:pPr>
              <a:r>
                <a:rPr lang="en-US" altLang="zh-CN" sz="1800" dirty="0">
                  <a:solidFill>
                    <a:srgbClr val="000099"/>
                  </a:solidFill>
                  <a:latin typeface="Times New Roman" panose="02020603050405020304" pitchFamily="18" charset="0"/>
                </a:rPr>
                <a:t>                0      D15                            D0               CF</a:t>
              </a:r>
            </a:p>
            <a:p>
              <a:pPr>
                <a:spcBef>
                  <a:spcPct val="50000"/>
                </a:spcBef>
              </a:pPr>
              <a:r>
                <a:rPr lang="en-US" altLang="zh-CN" sz="1800" dirty="0">
                  <a:solidFill>
                    <a:srgbClr val="000099"/>
                  </a:solidFill>
                  <a:latin typeface="Times New Roman" panose="02020603050405020304" pitchFamily="18" charset="0"/>
                </a:rPr>
                <a:t>SAR </a:t>
              </a:r>
            </a:p>
            <a:p>
              <a:pPr>
                <a:spcBef>
                  <a:spcPct val="50000"/>
                </a:spcBef>
              </a:pPr>
              <a:r>
                <a:rPr lang="en-US" altLang="zh-CN" sz="1800" dirty="0">
                  <a:solidFill>
                    <a:srgbClr val="000099"/>
                  </a:solidFill>
                  <a:latin typeface="Times New Roman" panose="02020603050405020304" pitchFamily="18" charset="0"/>
                </a:rPr>
                <a:t>                         D15                            D0               CF</a:t>
              </a:r>
            </a:p>
            <a:p>
              <a:pPr>
                <a:spcBef>
                  <a:spcPct val="50000"/>
                </a:spcBef>
              </a:pPr>
              <a:endPara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78865" name="Rectangle 9"/>
            <p:cNvSpPr/>
            <p:nvPr/>
          </p:nvSpPr>
          <p:spPr>
            <a:xfrm>
              <a:off x="1104" y="3024"/>
              <a:ext cx="1440" cy="144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78866" name="Rectangle 10"/>
            <p:cNvSpPr/>
            <p:nvPr/>
          </p:nvSpPr>
          <p:spPr>
            <a:xfrm>
              <a:off x="2976" y="3024"/>
              <a:ext cx="288" cy="144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/>
            <a:p>
              <a: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</a:pPr>
              <a:endParaRPr lang="zh-CN" altLang="en-US" dirty="0">
                <a:latin typeface="Arial" panose="020B0604020202020204" pitchFamily="34" charset="0"/>
              </a:endParaRPr>
            </a:p>
          </p:txBody>
        </p:sp>
        <p:sp>
          <p:nvSpPr>
            <p:cNvPr id="78867" name="Line 11"/>
            <p:cNvSpPr/>
            <p:nvPr/>
          </p:nvSpPr>
          <p:spPr>
            <a:xfrm>
              <a:off x="2544" y="3072"/>
              <a:ext cx="432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78868" name="Line 12"/>
            <p:cNvSpPr/>
            <p:nvPr/>
          </p:nvSpPr>
          <p:spPr>
            <a:xfrm>
              <a:off x="864" y="3120"/>
              <a:ext cx="240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triangle" w="med" len="med"/>
            </a:ln>
          </p:spPr>
        </p:sp>
        <p:sp>
          <p:nvSpPr>
            <p:cNvPr id="78869" name="Line 13"/>
            <p:cNvSpPr/>
            <p:nvPr/>
          </p:nvSpPr>
          <p:spPr>
            <a:xfrm>
              <a:off x="864" y="3120"/>
              <a:ext cx="0" cy="96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</p:sp>
      </p:grpSp>
      <p:sp>
        <p:nvSpPr>
          <p:cNvPr id="78856" name="Rectangle 14"/>
          <p:cNvSpPr/>
          <p:nvPr/>
        </p:nvSpPr>
        <p:spPr>
          <a:xfrm>
            <a:off x="1828800" y="5562600"/>
            <a:ext cx="2209800" cy="228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8857" name="Rectangle 15"/>
          <p:cNvSpPr/>
          <p:nvPr/>
        </p:nvSpPr>
        <p:spPr>
          <a:xfrm>
            <a:off x="4724400" y="5562600"/>
            <a:ext cx="533400" cy="228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8858" name="Line 16"/>
          <p:cNvSpPr/>
          <p:nvPr/>
        </p:nvSpPr>
        <p:spPr>
          <a:xfrm>
            <a:off x="3962400" y="5715000"/>
            <a:ext cx="685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8859" name="Line 17"/>
          <p:cNvSpPr/>
          <p:nvPr/>
        </p:nvSpPr>
        <p:spPr>
          <a:xfrm>
            <a:off x="2057400" y="5791200"/>
            <a:ext cx="0" cy="1524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8860" name="Line 18"/>
          <p:cNvSpPr/>
          <p:nvPr/>
        </p:nvSpPr>
        <p:spPr>
          <a:xfrm>
            <a:off x="1371600" y="5867400"/>
            <a:ext cx="685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8861" name="Line 19"/>
          <p:cNvSpPr/>
          <p:nvPr/>
        </p:nvSpPr>
        <p:spPr>
          <a:xfrm>
            <a:off x="1390650" y="5676900"/>
            <a:ext cx="0" cy="1905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8862" name="Line 20"/>
          <p:cNvSpPr/>
          <p:nvPr/>
        </p:nvSpPr>
        <p:spPr>
          <a:xfrm>
            <a:off x="1371600" y="5638800"/>
            <a:ext cx="4572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8863" name="矩形 20"/>
          <p:cNvSpPr/>
          <p:nvPr/>
        </p:nvSpPr>
        <p:spPr>
          <a:xfrm>
            <a:off x="565150" y="469900"/>
            <a:ext cx="8166100" cy="32004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har char="•"/>
            </a:pPr>
            <a:r>
              <a:rPr lang="en-US" altLang="zh-CN" sz="2800" dirty="0">
                <a:solidFill>
                  <a:srgbClr val="FF0066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3200" dirty="0">
                <a:solidFill>
                  <a:srgbClr val="FF0066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移位与循环指令</a:t>
            </a:r>
            <a:r>
              <a:rPr lang="zh-CN" altLang="en-US" sz="2800" dirty="0">
                <a:solidFill>
                  <a:srgbClr val="FF0066"/>
                </a:solidFill>
                <a:latin typeface="Times New Roman" panose="02020603050405020304" pitchFamily="18" charset="0"/>
              </a:rPr>
              <a:t>： 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SHL/SAL/SHR/SAR         dst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count</a:t>
            </a:r>
            <a:r>
              <a:rPr lang="en-US" altLang="zh-CN" sz="2800" dirty="0">
                <a:solidFill>
                  <a:srgbClr val="FF0066"/>
                </a:solidFill>
                <a:latin typeface="Times New Roman" panose="02020603050405020304" pitchFamily="18" charset="0"/>
              </a:rPr>
              <a:t>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                                      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ROL/RCL/ROR/RCR      dst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count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例：  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SHL    DX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1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SHL     DX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CL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     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注意：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）状态位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CF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SF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ZF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和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PF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随运算结果变化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）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OF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的变化如下：当移位次数为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时，若移位前后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dst 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</a:rPr>
              <a:t>的最高位不同，则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</a:rPr>
              <a:t>OF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1,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否则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OF0; 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移位次数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&gt;1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，</a:t>
            </a:r>
            <a:r>
              <a:rPr lang="en-US" altLang="zh-CN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OF</a:t>
            </a:r>
            <a:r>
              <a:rPr lang="zh-CN" altLang="en-US" dirty="0">
                <a:solidFill>
                  <a:srgbClr val="000099"/>
                </a:solidFill>
                <a:latin typeface="Times New Roman" panose="02020603050405020304" pitchFamily="18" charset="0"/>
                <a:sym typeface="Wingdings" panose="05000000000000000000" pitchFamily="2" charset="2"/>
              </a:rPr>
              <a:t>不确定。</a:t>
            </a: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50" grpId="0" animBg="1"/>
      <p:bldP spid="78851" grpId="0" animBg="1"/>
      <p:bldP spid="78856" grpId="0" animBg="1"/>
      <p:bldP spid="78857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ext Box 2"/>
          <p:cNvSpPr txBox="1"/>
          <p:nvPr/>
        </p:nvSpPr>
        <p:spPr>
          <a:xfrm>
            <a:off x="762000" y="698500"/>
            <a:ext cx="7772400" cy="4906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ROL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CF            D15                                    D0</a:t>
            </a:r>
          </a:p>
          <a:p>
            <a:pPr>
              <a:spcBef>
                <a:spcPct val="50000"/>
              </a:spcBef>
            </a:pPr>
            <a:endParaRPr lang="en-US" altLang="zh-CN" sz="1800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ROR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CF            D15                                    D0</a:t>
            </a:r>
          </a:p>
          <a:p>
            <a:pPr>
              <a:spcBef>
                <a:spcPct val="50000"/>
              </a:spcBef>
            </a:pPr>
            <a:endParaRPr lang="en-US" altLang="zh-CN" sz="1800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RCL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CF            D15                                    D0</a:t>
            </a:r>
          </a:p>
          <a:p>
            <a:pPr>
              <a:spcBef>
                <a:spcPct val="50000"/>
              </a:spcBef>
            </a:pPr>
            <a:endParaRPr lang="en-US" altLang="zh-CN" sz="1800" dirty="0">
              <a:solidFill>
                <a:srgbClr val="000099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RCR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000099"/>
                </a:solidFill>
                <a:latin typeface="Times New Roman" panose="02020603050405020304" pitchFamily="18" charset="0"/>
              </a:rPr>
              <a:t>                 CF            D15                                    D0</a:t>
            </a:r>
          </a:p>
          <a:p>
            <a:pPr>
              <a:spcBef>
                <a:spcPct val="50000"/>
              </a:spcBef>
            </a:pPr>
            <a:endParaRPr lang="en-US" altLang="zh-CN" sz="1800" dirty="0">
              <a:solidFill>
                <a:srgbClr val="000099"/>
              </a:solidFill>
              <a:latin typeface="Times New Roman" panose="02020603050405020304" pitchFamily="18" charset="0"/>
            </a:endParaRPr>
          </a:p>
        </p:txBody>
      </p:sp>
      <p:sp>
        <p:nvSpPr>
          <p:cNvPr id="79875" name="Rectangle 3"/>
          <p:cNvSpPr/>
          <p:nvPr/>
        </p:nvSpPr>
        <p:spPr>
          <a:xfrm>
            <a:off x="1752600" y="787400"/>
            <a:ext cx="457200" cy="304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9876" name="Rectangle 4"/>
          <p:cNvSpPr/>
          <p:nvPr/>
        </p:nvSpPr>
        <p:spPr>
          <a:xfrm>
            <a:off x="2743200" y="787400"/>
            <a:ext cx="2895600" cy="304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9877" name="Rectangle 5"/>
          <p:cNvSpPr/>
          <p:nvPr/>
        </p:nvSpPr>
        <p:spPr>
          <a:xfrm>
            <a:off x="1752600" y="2006600"/>
            <a:ext cx="609600" cy="381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9878" name="Rectangle 6"/>
          <p:cNvSpPr/>
          <p:nvPr/>
        </p:nvSpPr>
        <p:spPr>
          <a:xfrm>
            <a:off x="2819400" y="2006600"/>
            <a:ext cx="2743200" cy="381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9879" name="Rectangle 7"/>
          <p:cNvSpPr/>
          <p:nvPr/>
        </p:nvSpPr>
        <p:spPr>
          <a:xfrm>
            <a:off x="1752600" y="33020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9880" name="Rectangle 8"/>
          <p:cNvSpPr/>
          <p:nvPr/>
        </p:nvSpPr>
        <p:spPr>
          <a:xfrm>
            <a:off x="2819400" y="3302000"/>
            <a:ext cx="2743200" cy="304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9881" name="Rectangle 9"/>
          <p:cNvSpPr/>
          <p:nvPr/>
        </p:nvSpPr>
        <p:spPr>
          <a:xfrm>
            <a:off x="1828800" y="4521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9882" name="Rectangle 10"/>
          <p:cNvSpPr/>
          <p:nvPr/>
        </p:nvSpPr>
        <p:spPr>
          <a:xfrm>
            <a:off x="2895600" y="4445000"/>
            <a:ext cx="2667000" cy="381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9883" name="Line 11"/>
          <p:cNvSpPr/>
          <p:nvPr/>
        </p:nvSpPr>
        <p:spPr>
          <a:xfrm flipH="1">
            <a:off x="2209800" y="939800"/>
            <a:ext cx="5334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9884" name="Line 12"/>
          <p:cNvSpPr/>
          <p:nvPr/>
        </p:nvSpPr>
        <p:spPr>
          <a:xfrm>
            <a:off x="6324600" y="939800"/>
            <a:ext cx="0" cy="6858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885" name="Line 13"/>
          <p:cNvSpPr/>
          <p:nvPr/>
        </p:nvSpPr>
        <p:spPr>
          <a:xfrm>
            <a:off x="2514600" y="1549400"/>
            <a:ext cx="3810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886" name="Line 14"/>
          <p:cNvSpPr/>
          <p:nvPr/>
        </p:nvSpPr>
        <p:spPr>
          <a:xfrm flipH="1">
            <a:off x="5638800" y="939800"/>
            <a:ext cx="685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9887" name="Line 15"/>
          <p:cNvSpPr/>
          <p:nvPr/>
        </p:nvSpPr>
        <p:spPr>
          <a:xfrm>
            <a:off x="2514600" y="939800"/>
            <a:ext cx="0" cy="6096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9888" name="Line 16"/>
          <p:cNvSpPr/>
          <p:nvPr/>
        </p:nvSpPr>
        <p:spPr>
          <a:xfrm>
            <a:off x="5562600" y="2235200"/>
            <a:ext cx="5334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9889" name="Line 17"/>
          <p:cNvSpPr/>
          <p:nvPr/>
        </p:nvSpPr>
        <p:spPr>
          <a:xfrm>
            <a:off x="6096000" y="2235200"/>
            <a:ext cx="0" cy="6096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890" name="Line 18"/>
          <p:cNvSpPr/>
          <p:nvPr/>
        </p:nvSpPr>
        <p:spPr>
          <a:xfrm>
            <a:off x="2590800" y="2844800"/>
            <a:ext cx="35052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891" name="Line 19"/>
          <p:cNvSpPr/>
          <p:nvPr/>
        </p:nvSpPr>
        <p:spPr>
          <a:xfrm flipV="1">
            <a:off x="2590800" y="2235200"/>
            <a:ext cx="0" cy="6096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892" name="Line 20"/>
          <p:cNvSpPr/>
          <p:nvPr/>
        </p:nvSpPr>
        <p:spPr>
          <a:xfrm>
            <a:off x="2362200" y="2235200"/>
            <a:ext cx="4572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triangle" w="med" len="med"/>
            <a:tailEnd type="triangle" w="med" len="med"/>
          </a:ln>
        </p:spPr>
      </p:sp>
      <p:sp>
        <p:nvSpPr>
          <p:cNvPr id="79893" name="Line 21"/>
          <p:cNvSpPr/>
          <p:nvPr/>
        </p:nvSpPr>
        <p:spPr>
          <a:xfrm flipH="1">
            <a:off x="2438400" y="3454400"/>
            <a:ext cx="381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9894" name="Line 22"/>
          <p:cNvSpPr/>
          <p:nvPr/>
        </p:nvSpPr>
        <p:spPr>
          <a:xfrm flipH="1">
            <a:off x="1524000" y="3454400"/>
            <a:ext cx="228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9895" name="Line 23"/>
          <p:cNvSpPr/>
          <p:nvPr/>
        </p:nvSpPr>
        <p:spPr>
          <a:xfrm>
            <a:off x="1524000" y="3454400"/>
            <a:ext cx="0" cy="6096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896" name="Line 24"/>
          <p:cNvSpPr/>
          <p:nvPr/>
        </p:nvSpPr>
        <p:spPr>
          <a:xfrm>
            <a:off x="1524000" y="4064000"/>
            <a:ext cx="4572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897" name="Line 25"/>
          <p:cNvSpPr/>
          <p:nvPr/>
        </p:nvSpPr>
        <p:spPr>
          <a:xfrm flipV="1">
            <a:off x="6096000" y="3454400"/>
            <a:ext cx="0" cy="6096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898" name="Line 26"/>
          <p:cNvSpPr/>
          <p:nvPr/>
        </p:nvSpPr>
        <p:spPr>
          <a:xfrm flipH="1">
            <a:off x="5562600" y="3454400"/>
            <a:ext cx="5334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9899" name="Line 27"/>
          <p:cNvSpPr/>
          <p:nvPr/>
        </p:nvSpPr>
        <p:spPr>
          <a:xfrm>
            <a:off x="5562600" y="4673600"/>
            <a:ext cx="609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9900" name="Line 28"/>
          <p:cNvSpPr/>
          <p:nvPr/>
        </p:nvSpPr>
        <p:spPr>
          <a:xfrm>
            <a:off x="2514600" y="4673600"/>
            <a:ext cx="381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9901" name="Line 29"/>
          <p:cNvSpPr/>
          <p:nvPr/>
        </p:nvSpPr>
        <p:spPr>
          <a:xfrm>
            <a:off x="6172200" y="4673600"/>
            <a:ext cx="0" cy="6858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902" name="Line 30"/>
          <p:cNvSpPr/>
          <p:nvPr/>
        </p:nvSpPr>
        <p:spPr>
          <a:xfrm flipH="1">
            <a:off x="1524000" y="5359400"/>
            <a:ext cx="46482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903" name="Line 31"/>
          <p:cNvSpPr/>
          <p:nvPr/>
        </p:nvSpPr>
        <p:spPr>
          <a:xfrm flipV="1">
            <a:off x="1524000" y="4673600"/>
            <a:ext cx="0" cy="6858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79904" name="Line 32"/>
          <p:cNvSpPr/>
          <p:nvPr/>
        </p:nvSpPr>
        <p:spPr>
          <a:xfrm>
            <a:off x="1524000" y="4687888"/>
            <a:ext cx="304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Rot="1"/>
          </p:cNvSpPr>
          <p:nvPr>
            <p:ph type="body" sz="half" idx="1"/>
          </p:nvPr>
        </p:nvSpPr>
        <p:spPr>
          <a:xfrm>
            <a:off x="923925" y="1058863"/>
            <a:ext cx="3743325" cy="2276475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CC3300"/>
                </a:solidFill>
              </a:rPr>
              <a:t>例</a:t>
            </a:r>
            <a:r>
              <a:rPr lang="en-US" altLang="zh-CN" sz="2400" dirty="0">
                <a:solidFill>
                  <a:srgbClr val="CC3300"/>
                </a:solidFill>
              </a:rPr>
              <a:t>: MOV AL,0F3H</a:t>
            </a:r>
          </a:p>
          <a:p>
            <a:pPr eaLnBrk="1" hangingPunct="1"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MOV CL,3</a:t>
            </a:r>
          </a:p>
          <a:p>
            <a:pPr eaLnBrk="1" hangingPunct="1"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SHL AL,CL</a:t>
            </a:r>
          </a:p>
          <a:p>
            <a:pPr eaLnBrk="1" hangingPunct="1"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800" dirty="0">
              <a:solidFill>
                <a:srgbClr val="002060"/>
              </a:solidFill>
            </a:endParaRPr>
          </a:p>
          <a:p>
            <a:pPr eaLnBrk="1" hangingPunct="1"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800" dirty="0">
              <a:solidFill>
                <a:srgbClr val="002060"/>
              </a:solidFill>
            </a:endParaRPr>
          </a:p>
          <a:p>
            <a:pPr eaLnBrk="1" hangingPunct="1"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800" dirty="0">
              <a:solidFill>
                <a:srgbClr val="002060"/>
              </a:solidFill>
            </a:endParaRPr>
          </a:p>
          <a:p>
            <a:pPr eaLnBrk="1" hangingPunct="1"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800" dirty="0">
              <a:solidFill>
                <a:srgbClr val="002060"/>
              </a:solidFill>
            </a:endParaRPr>
          </a:p>
        </p:txBody>
      </p:sp>
      <p:graphicFrame>
        <p:nvGraphicFramePr>
          <p:cNvPr id="80899" name="内容占位符 80898"/>
          <p:cNvGraphicFramePr>
            <a:graphicFrameLocks noGrp="1"/>
          </p:cNvGraphicFramePr>
          <p:nvPr>
            <p:ph sz="quarter" idx="2"/>
          </p:nvPr>
        </p:nvGraphicFramePr>
        <p:xfrm>
          <a:off x="3492500" y="2636838"/>
          <a:ext cx="4194175" cy="563563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63563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9671" name="Text Box 23"/>
          <p:cNvSpPr txBox="1"/>
          <p:nvPr/>
        </p:nvSpPr>
        <p:spPr>
          <a:xfrm>
            <a:off x="1331913" y="2565400"/>
            <a:ext cx="2041525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移位前：</a:t>
            </a:r>
          </a:p>
        </p:txBody>
      </p:sp>
      <p:sp>
        <p:nvSpPr>
          <p:cNvPr id="539672" name="Text Box 24"/>
          <p:cNvSpPr txBox="1"/>
          <p:nvPr/>
        </p:nvSpPr>
        <p:spPr>
          <a:xfrm>
            <a:off x="1403350" y="3716338"/>
            <a:ext cx="1449388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左移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</p:txBody>
      </p:sp>
      <p:graphicFrame>
        <p:nvGraphicFramePr>
          <p:cNvPr id="80921" name="内容占位符 80920"/>
          <p:cNvGraphicFramePr>
            <a:graphicFrameLocks noGrp="1"/>
          </p:cNvGraphicFramePr>
          <p:nvPr>
            <p:ph sz="quarter" idx="3"/>
          </p:nvPr>
        </p:nvGraphicFramePr>
        <p:xfrm>
          <a:off x="3490913" y="3860800"/>
          <a:ext cx="4194175" cy="51816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9693" name="Line 45"/>
          <p:cNvSpPr/>
          <p:nvPr/>
        </p:nvSpPr>
        <p:spPr>
          <a:xfrm flipH="1">
            <a:off x="3490913" y="3644900"/>
            <a:ext cx="1655762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39694" name="Text Box 46"/>
          <p:cNvSpPr txBox="1"/>
          <p:nvPr/>
        </p:nvSpPr>
        <p:spPr>
          <a:xfrm>
            <a:off x="5146675" y="3429000"/>
            <a:ext cx="1454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移位的方向</a:t>
            </a:r>
          </a:p>
        </p:txBody>
      </p:sp>
      <p:sp>
        <p:nvSpPr>
          <p:cNvPr id="539695" name="Oval 47"/>
          <p:cNvSpPr/>
          <p:nvPr/>
        </p:nvSpPr>
        <p:spPr>
          <a:xfrm>
            <a:off x="3203575" y="3789363"/>
            <a:ext cx="1871663" cy="719137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39696" name="Line 48"/>
          <p:cNvSpPr/>
          <p:nvPr/>
        </p:nvSpPr>
        <p:spPr>
          <a:xfrm flipH="1">
            <a:off x="2554288" y="4365625"/>
            <a:ext cx="863600" cy="14446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39697" name="Text Box 49"/>
          <p:cNvSpPr txBox="1"/>
          <p:nvPr/>
        </p:nvSpPr>
        <p:spPr>
          <a:xfrm>
            <a:off x="1814513" y="4273550"/>
            <a:ext cx="692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移出</a:t>
            </a:r>
          </a:p>
        </p:txBody>
      </p:sp>
      <p:graphicFrame>
        <p:nvGraphicFramePr>
          <p:cNvPr id="80946" name="表格 80945"/>
          <p:cNvGraphicFramePr/>
          <p:nvPr/>
        </p:nvGraphicFramePr>
        <p:xfrm>
          <a:off x="3492500" y="4795838"/>
          <a:ext cx="4271963" cy="518160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9718" name="Text Box 70"/>
          <p:cNvSpPr txBox="1"/>
          <p:nvPr/>
        </p:nvSpPr>
        <p:spPr>
          <a:xfrm>
            <a:off x="1116013" y="4868863"/>
            <a:ext cx="2595562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左移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位后：</a:t>
            </a:r>
          </a:p>
        </p:txBody>
      </p:sp>
      <p:sp>
        <p:nvSpPr>
          <p:cNvPr id="539719" name="Text Box 71"/>
          <p:cNvSpPr txBox="1"/>
          <p:nvPr/>
        </p:nvSpPr>
        <p:spPr>
          <a:xfrm>
            <a:off x="6227763" y="4781550"/>
            <a:ext cx="38258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9720" name="Text Box 72"/>
          <p:cNvSpPr txBox="1"/>
          <p:nvPr/>
        </p:nvSpPr>
        <p:spPr>
          <a:xfrm>
            <a:off x="6784975" y="4764088"/>
            <a:ext cx="382588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9721" name="Text Box 73"/>
          <p:cNvSpPr txBox="1"/>
          <p:nvPr/>
        </p:nvSpPr>
        <p:spPr>
          <a:xfrm>
            <a:off x="7389813" y="4764088"/>
            <a:ext cx="382587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9722" name="Text Box 74"/>
          <p:cNvSpPr txBox="1"/>
          <p:nvPr/>
        </p:nvSpPr>
        <p:spPr>
          <a:xfrm>
            <a:off x="5867400" y="1196975"/>
            <a:ext cx="2592388" cy="8223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指令执行后，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AL=98H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，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CF=1</a:t>
            </a:r>
          </a:p>
        </p:txBody>
      </p:sp>
      <p:sp>
        <p:nvSpPr>
          <p:cNvPr id="80971" name="Text Box 75"/>
          <p:cNvSpPr txBox="1"/>
          <p:nvPr/>
        </p:nvSpPr>
        <p:spPr>
          <a:xfrm>
            <a:off x="574675" y="544513"/>
            <a:ext cx="8569325" cy="4206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SHL dst,Count(Left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，逻辑左移指令，右边的空位用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补足）</a:t>
            </a:r>
            <a:endParaRPr lang="zh-CN" altLang="en-US" sz="2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0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0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9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9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396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396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09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0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96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96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396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396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9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9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396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96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396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9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09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0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397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397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397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397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39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39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39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397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39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39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9671" grpId="0"/>
      <p:bldP spid="539672" grpId="0"/>
      <p:bldP spid="539694" grpId="0"/>
      <p:bldP spid="539695" grpId="0" animBg="1"/>
      <p:bldP spid="539697" grpId="0"/>
      <p:bldP spid="539718" grpId="0"/>
      <p:bldP spid="539719" grpId="0"/>
      <p:bldP spid="539720" grpId="0"/>
      <p:bldP spid="539721" grpId="0"/>
      <p:bldP spid="539722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Rot="1"/>
          </p:cNvSpPr>
          <p:nvPr>
            <p:ph type="body" sz="half" idx="1"/>
          </p:nvPr>
        </p:nvSpPr>
        <p:spPr>
          <a:xfrm>
            <a:off x="1403350" y="1014413"/>
            <a:ext cx="3168650" cy="1512887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CC3300"/>
                </a:solidFill>
              </a:rPr>
              <a:t>例：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rgbClr val="CC3300"/>
                </a:solidFill>
              </a:rPr>
              <a:t>		</a:t>
            </a:r>
            <a:r>
              <a:rPr lang="en-US" altLang="zh-CN" sz="2400" dirty="0">
                <a:solidFill>
                  <a:srgbClr val="CC3300"/>
                </a:solidFill>
              </a:rPr>
              <a:t>MOV AL,83H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MOV CL,5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SHR AL,CL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</p:txBody>
      </p:sp>
      <p:graphicFrame>
        <p:nvGraphicFramePr>
          <p:cNvPr id="81923" name="内容占位符 81922"/>
          <p:cNvGraphicFramePr>
            <a:graphicFrameLocks noGrp="1"/>
          </p:cNvGraphicFramePr>
          <p:nvPr>
            <p:ph sz="quarter" idx="2"/>
          </p:nvPr>
        </p:nvGraphicFramePr>
        <p:xfrm>
          <a:off x="3492500" y="2636838"/>
          <a:ext cx="4194175" cy="563563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63563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4551" name="Text Box 23"/>
          <p:cNvSpPr txBox="1"/>
          <p:nvPr/>
        </p:nvSpPr>
        <p:spPr>
          <a:xfrm>
            <a:off x="1331913" y="2565400"/>
            <a:ext cx="2041525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移位前：</a:t>
            </a:r>
          </a:p>
        </p:txBody>
      </p:sp>
      <p:sp>
        <p:nvSpPr>
          <p:cNvPr id="534552" name="Text Box 24"/>
          <p:cNvSpPr txBox="1"/>
          <p:nvPr/>
        </p:nvSpPr>
        <p:spPr>
          <a:xfrm>
            <a:off x="1403350" y="3716338"/>
            <a:ext cx="1449388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右移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</p:txBody>
      </p:sp>
      <p:graphicFrame>
        <p:nvGraphicFramePr>
          <p:cNvPr id="81945" name="内容占位符 81944"/>
          <p:cNvGraphicFramePr>
            <a:graphicFrameLocks noGrp="1"/>
          </p:cNvGraphicFramePr>
          <p:nvPr>
            <p:ph sz="quarter" idx="3"/>
          </p:nvPr>
        </p:nvGraphicFramePr>
        <p:xfrm>
          <a:off x="3490913" y="3860800"/>
          <a:ext cx="4194175" cy="51816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4573" name="Text Box 45"/>
          <p:cNvSpPr txBox="1"/>
          <p:nvPr/>
        </p:nvSpPr>
        <p:spPr>
          <a:xfrm>
            <a:off x="6227763" y="3429000"/>
            <a:ext cx="1454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移位的方向</a:t>
            </a:r>
          </a:p>
        </p:txBody>
      </p:sp>
      <p:sp>
        <p:nvSpPr>
          <p:cNvPr id="534574" name="Oval 46"/>
          <p:cNvSpPr/>
          <p:nvPr/>
        </p:nvSpPr>
        <p:spPr>
          <a:xfrm>
            <a:off x="5076825" y="3716338"/>
            <a:ext cx="2806700" cy="720725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34575" name="Text Box 47"/>
          <p:cNvSpPr txBox="1"/>
          <p:nvPr/>
        </p:nvSpPr>
        <p:spPr>
          <a:xfrm>
            <a:off x="8172450" y="3716338"/>
            <a:ext cx="692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移出</a:t>
            </a:r>
          </a:p>
        </p:txBody>
      </p:sp>
      <p:graphicFrame>
        <p:nvGraphicFramePr>
          <p:cNvPr id="81968" name="表格 81967"/>
          <p:cNvGraphicFramePr/>
          <p:nvPr/>
        </p:nvGraphicFramePr>
        <p:xfrm>
          <a:off x="3492500" y="4795838"/>
          <a:ext cx="4271963" cy="518160"/>
        </p:xfrm>
        <a:graphic>
          <a:graphicData uri="http://schemas.openxmlformats.org/drawingml/2006/table">
            <a:tbl>
              <a:tblPr/>
              <a:tblGrid>
                <a:gridCol w="503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4596" name="Text Box 68"/>
          <p:cNvSpPr txBox="1"/>
          <p:nvPr/>
        </p:nvSpPr>
        <p:spPr>
          <a:xfrm>
            <a:off x="1116013" y="4868863"/>
            <a:ext cx="2595562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右移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位后：</a:t>
            </a:r>
          </a:p>
        </p:txBody>
      </p:sp>
      <p:sp>
        <p:nvSpPr>
          <p:cNvPr id="534597" name="Text Box 69"/>
          <p:cNvSpPr txBox="1"/>
          <p:nvPr/>
        </p:nvSpPr>
        <p:spPr>
          <a:xfrm>
            <a:off x="5867400" y="1196975"/>
            <a:ext cx="2592388" cy="8223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指令执行后，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AL=04H,CF=0</a:t>
            </a:r>
          </a:p>
        </p:txBody>
      </p:sp>
      <p:sp>
        <p:nvSpPr>
          <p:cNvPr id="534598" name="Line 70"/>
          <p:cNvSpPr/>
          <p:nvPr/>
        </p:nvSpPr>
        <p:spPr>
          <a:xfrm>
            <a:off x="4643438" y="3644900"/>
            <a:ext cx="1512887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34599" name="Line 71"/>
          <p:cNvSpPr/>
          <p:nvPr/>
        </p:nvSpPr>
        <p:spPr>
          <a:xfrm flipV="1">
            <a:off x="7740650" y="3860800"/>
            <a:ext cx="431800" cy="14446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81992" name="Text Box 72"/>
          <p:cNvSpPr txBox="1"/>
          <p:nvPr/>
        </p:nvSpPr>
        <p:spPr>
          <a:xfrm>
            <a:off x="358775" y="573088"/>
            <a:ext cx="8569325" cy="4810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SHR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 dst,Count(Right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，逻辑右移指令，空位用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补足）</a:t>
            </a:r>
            <a:endParaRPr lang="zh-CN" altLang="en-US" sz="2800" b="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34601" name="Text Box 73"/>
          <p:cNvSpPr txBox="1"/>
          <p:nvPr/>
        </p:nvSpPr>
        <p:spPr>
          <a:xfrm>
            <a:off x="3563938" y="4797425"/>
            <a:ext cx="38258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4602" name="Text Box 74"/>
          <p:cNvSpPr txBox="1"/>
          <p:nvPr/>
        </p:nvSpPr>
        <p:spPr>
          <a:xfrm>
            <a:off x="4067175" y="4797425"/>
            <a:ext cx="382588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4603" name="Text Box 75"/>
          <p:cNvSpPr txBox="1"/>
          <p:nvPr/>
        </p:nvSpPr>
        <p:spPr>
          <a:xfrm>
            <a:off x="4643438" y="4797425"/>
            <a:ext cx="38258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4604" name="Text Box 76"/>
          <p:cNvSpPr txBox="1"/>
          <p:nvPr/>
        </p:nvSpPr>
        <p:spPr>
          <a:xfrm>
            <a:off x="5148263" y="4797425"/>
            <a:ext cx="38258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4605" name="Text Box 77"/>
          <p:cNvSpPr txBox="1"/>
          <p:nvPr/>
        </p:nvSpPr>
        <p:spPr>
          <a:xfrm>
            <a:off x="5724525" y="4768850"/>
            <a:ext cx="382588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4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45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345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345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1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1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45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45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34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34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4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4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34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4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34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4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19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19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34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34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34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34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34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34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34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34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346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34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346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346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34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34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4551" grpId="0"/>
      <p:bldP spid="534552" grpId="0"/>
      <p:bldP spid="534573" grpId="0"/>
      <p:bldP spid="534574" grpId="0" animBg="1"/>
      <p:bldP spid="534575" grpId="0"/>
      <p:bldP spid="534596" grpId="0"/>
      <p:bldP spid="534597" grpId="0"/>
      <p:bldP spid="534601" grpId="0"/>
      <p:bldP spid="534602" grpId="0"/>
      <p:bldP spid="534603" grpId="0"/>
      <p:bldP spid="534604" grpId="0"/>
      <p:bldP spid="534605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/>
          </p:cNvSpPr>
          <p:nvPr>
            <p:ph type="body" sz="half" idx="1"/>
          </p:nvPr>
        </p:nvSpPr>
        <p:spPr>
          <a:xfrm>
            <a:off x="1403350" y="1123950"/>
            <a:ext cx="3168650" cy="1512888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dirty="0"/>
              <a:t>例：</a:t>
            </a:r>
            <a:r>
              <a:rPr lang="en-US" altLang="zh-CN" sz="2400" dirty="0"/>
              <a:t>MOV AL,</a:t>
            </a:r>
            <a:r>
              <a:rPr lang="en-US" altLang="zh-CN" sz="2400" dirty="0">
                <a:solidFill>
                  <a:srgbClr val="FF0000"/>
                </a:solidFill>
              </a:rPr>
              <a:t>8</a:t>
            </a:r>
            <a:r>
              <a:rPr lang="en-US" altLang="zh-CN" sz="2400" dirty="0"/>
              <a:t>3H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/>
              <a:t>		MOV CL,2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/>
              <a:t>		SAR AL,CL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/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/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/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/>
          </a:p>
        </p:txBody>
      </p:sp>
      <p:graphicFrame>
        <p:nvGraphicFramePr>
          <p:cNvPr id="82947" name="内容占位符 82946"/>
          <p:cNvGraphicFramePr>
            <a:graphicFrameLocks noGrp="1"/>
          </p:cNvGraphicFramePr>
          <p:nvPr>
            <p:ph sz="quarter" idx="2"/>
          </p:nvPr>
        </p:nvGraphicFramePr>
        <p:xfrm>
          <a:off x="3492500" y="2636838"/>
          <a:ext cx="4194175" cy="563563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63563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5575" name="Text Box 23"/>
          <p:cNvSpPr txBox="1"/>
          <p:nvPr/>
        </p:nvSpPr>
        <p:spPr>
          <a:xfrm>
            <a:off x="1331913" y="2565400"/>
            <a:ext cx="2041525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移位前：</a:t>
            </a:r>
          </a:p>
        </p:txBody>
      </p:sp>
      <p:sp>
        <p:nvSpPr>
          <p:cNvPr id="535576" name="Text Box 24"/>
          <p:cNvSpPr txBox="1"/>
          <p:nvPr/>
        </p:nvSpPr>
        <p:spPr>
          <a:xfrm>
            <a:off x="1187450" y="3789363"/>
            <a:ext cx="2160588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算术右移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</p:txBody>
      </p:sp>
      <p:graphicFrame>
        <p:nvGraphicFramePr>
          <p:cNvPr id="82969" name="内容占位符 82968"/>
          <p:cNvGraphicFramePr>
            <a:graphicFrameLocks noGrp="1"/>
          </p:cNvGraphicFramePr>
          <p:nvPr>
            <p:ph sz="quarter" idx="3"/>
          </p:nvPr>
        </p:nvGraphicFramePr>
        <p:xfrm>
          <a:off x="3490913" y="3860800"/>
          <a:ext cx="4194175" cy="51816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5597" name="Text Box 45"/>
          <p:cNvSpPr txBox="1"/>
          <p:nvPr/>
        </p:nvSpPr>
        <p:spPr>
          <a:xfrm>
            <a:off x="6227763" y="3429000"/>
            <a:ext cx="1454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移位的方向</a:t>
            </a:r>
          </a:p>
        </p:txBody>
      </p:sp>
      <p:sp>
        <p:nvSpPr>
          <p:cNvPr id="535598" name="Oval 46"/>
          <p:cNvSpPr/>
          <p:nvPr/>
        </p:nvSpPr>
        <p:spPr>
          <a:xfrm>
            <a:off x="6659563" y="3860800"/>
            <a:ext cx="1081087" cy="576263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35599" name="Text Box 47"/>
          <p:cNvSpPr txBox="1"/>
          <p:nvPr/>
        </p:nvSpPr>
        <p:spPr>
          <a:xfrm>
            <a:off x="8172450" y="3716338"/>
            <a:ext cx="692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移出</a:t>
            </a:r>
          </a:p>
        </p:txBody>
      </p:sp>
      <p:graphicFrame>
        <p:nvGraphicFramePr>
          <p:cNvPr id="82992" name="表格 82991"/>
          <p:cNvGraphicFramePr/>
          <p:nvPr/>
        </p:nvGraphicFramePr>
        <p:xfrm>
          <a:off x="3492500" y="4795838"/>
          <a:ext cx="4271963" cy="518160"/>
        </p:xfrm>
        <a:graphic>
          <a:graphicData uri="http://schemas.openxmlformats.org/drawingml/2006/table">
            <a:tbl>
              <a:tblPr/>
              <a:tblGrid>
                <a:gridCol w="503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5620" name="Text Box 68"/>
          <p:cNvSpPr txBox="1"/>
          <p:nvPr/>
        </p:nvSpPr>
        <p:spPr>
          <a:xfrm>
            <a:off x="1116013" y="4868863"/>
            <a:ext cx="2595562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右移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5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位后：</a:t>
            </a:r>
          </a:p>
        </p:txBody>
      </p:sp>
      <p:sp>
        <p:nvSpPr>
          <p:cNvPr id="535621" name="Text Box 69"/>
          <p:cNvSpPr txBox="1"/>
          <p:nvPr/>
        </p:nvSpPr>
        <p:spPr>
          <a:xfrm>
            <a:off x="5867400" y="1196975"/>
            <a:ext cx="2592388" cy="8223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指令执行后，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AL=E0H,CF=1</a:t>
            </a:r>
          </a:p>
        </p:txBody>
      </p:sp>
      <p:sp>
        <p:nvSpPr>
          <p:cNvPr id="535622" name="Line 70"/>
          <p:cNvSpPr/>
          <p:nvPr/>
        </p:nvSpPr>
        <p:spPr>
          <a:xfrm>
            <a:off x="4643438" y="3644900"/>
            <a:ext cx="1512887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35623" name="Line 71"/>
          <p:cNvSpPr/>
          <p:nvPr/>
        </p:nvSpPr>
        <p:spPr>
          <a:xfrm flipV="1">
            <a:off x="7740650" y="3860800"/>
            <a:ext cx="431800" cy="14446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83016" name="Text Box 72"/>
          <p:cNvSpPr txBox="1"/>
          <p:nvPr/>
        </p:nvSpPr>
        <p:spPr>
          <a:xfrm>
            <a:off x="574675" y="573088"/>
            <a:ext cx="8569325" cy="479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altLang="zh-CN" sz="2800" b="0" dirty="0">
                <a:solidFill>
                  <a:schemeClr val="tx2"/>
                </a:solidFill>
                <a:latin typeface="Arial" panose="020B0604020202020204" pitchFamily="34" charset="0"/>
              </a:rPr>
              <a:t>SAR dst,Count(</a:t>
            </a:r>
            <a:r>
              <a:rPr lang="zh-CN" altLang="en-US" sz="2800" b="0" dirty="0">
                <a:solidFill>
                  <a:schemeClr val="tx2"/>
                </a:solidFill>
                <a:latin typeface="Arial" panose="020B0604020202020204" pitchFamily="34" charset="0"/>
              </a:rPr>
              <a:t>算术右移指令，空位用符号位填充）</a:t>
            </a:r>
          </a:p>
        </p:txBody>
      </p:sp>
      <p:sp>
        <p:nvSpPr>
          <p:cNvPr id="535625" name="Text Box 73"/>
          <p:cNvSpPr txBox="1"/>
          <p:nvPr/>
        </p:nvSpPr>
        <p:spPr>
          <a:xfrm>
            <a:off x="3563938" y="4797425"/>
            <a:ext cx="38258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latin typeface="Arial" panose="020B0604020202020204" pitchFamily="34" charset="0"/>
              </a:rPr>
              <a:t>1</a:t>
            </a:r>
          </a:p>
        </p:txBody>
      </p:sp>
      <p:sp>
        <p:nvSpPr>
          <p:cNvPr id="535626" name="Text Box 74"/>
          <p:cNvSpPr txBox="1"/>
          <p:nvPr/>
        </p:nvSpPr>
        <p:spPr>
          <a:xfrm>
            <a:off x="4067175" y="4797425"/>
            <a:ext cx="382588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2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2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5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5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355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355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29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29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5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5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35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35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5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5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356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56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356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56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29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29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35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356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35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35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356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35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35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35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5575" grpId="0"/>
      <p:bldP spid="535576" grpId="0"/>
      <p:bldP spid="535597" grpId="0"/>
      <p:bldP spid="535598" grpId="0" animBg="1"/>
      <p:bldP spid="535599" grpId="0"/>
      <p:bldP spid="535620" grpId="0"/>
      <p:bldP spid="535621" grpId="0"/>
      <p:bldP spid="535625" grpId="0"/>
      <p:bldP spid="535626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Rot="1"/>
          </p:cNvSpPr>
          <p:nvPr>
            <p:ph type="body" sz="half" idx="1"/>
          </p:nvPr>
        </p:nvSpPr>
        <p:spPr>
          <a:xfrm>
            <a:off x="1331913" y="1123950"/>
            <a:ext cx="3168650" cy="1512888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dirty="0"/>
              <a:t>例：</a:t>
            </a:r>
            <a:r>
              <a:rPr lang="en-US" altLang="zh-CN" sz="2400" dirty="0"/>
              <a:t>MOV AL,</a:t>
            </a:r>
            <a:r>
              <a:rPr lang="en-US" altLang="zh-CN" sz="2400" dirty="0">
                <a:solidFill>
                  <a:srgbClr val="FF0000"/>
                </a:solidFill>
              </a:rPr>
              <a:t>1</a:t>
            </a:r>
            <a:r>
              <a:rPr lang="en-US" altLang="zh-CN" sz="2400" dirty="0"/>
              <a:t>7H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/>
              <a:t>		MOV CL,2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/>
              <a:t>		SAR AL,CL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/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/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/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/>
          </a:p>
        </p:txBody>
      </p:sp>
      <p:graphicFrame>
        <p:nvGraphicFramePr>
          <p:cNvPr id="83971" name="内容占位符 83970"/>
          <p:cNvGraphicFramePr>
            <a:graphicFrameLocks noGrp="1"/>
          </p:cNvGraphicFramePr>
          <p:nvPr>
            <p:ph sz="quarter" idx="2"/>
          </p:nvPr>
        </p:nvGraphicFramePr>
        <p:xfrm>
          <a:off x="3492500" y="2636838"/>
          <a:ext cx="4194175" cy="563563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63563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6599" name="Text Box 23"/>
          <p:cNvSpPr txBox="1"/>
          <p:nvPr/>
        </p:nvSpPr>
        <p:spPr>
          <a:xfrm>
            <a:off x="1331913" y="2565400"/>
            <a:ext cx="2041525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移位前：</a:t>
            </a:r>
          </a:p>
        </p:txBody>
      </p:sp>
      <p:sp>
        <p:nvSpPr>
          <p:cNvPr id="536600" name="Text Box 24"/>
          <p:cNvSpPr txBox="1"/>
          <p:nvPr/>
        </p:nvSpPr>
        <p:spPr>
          <a:xfrm>
            <a:off x="1187450" y="3789363"/>
            <a:ext cx="2160588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算术右移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</p:txBody>
      </p:sp>
      <p:graphicFrame>
        <p:nvGraphicFramePr>
          <p:cNvPr id="83993" name="内容占位符 83992"/>
          <p:cNvGraphicFramePr>
            <a:graphicFrameLocks noGrp="1"/>
          </p:cNvGraphicFramePr>
          <p:nvPr>
            <p:ph sz="quarter" idx="3"/>
          </p:nvPr>
        </p:nvGraphicFramePr>
        <p:xfrm>
          <a:off x="3490913" y="3860800"/>
          <a:ext cx="4194175" cy="51816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6621" name="Text Box 45"/>
          <p:cNvSpPr txBox="1"/>
          <p:nvPr/>
        </p:nvSpPr>
        <p:spPr>
          <a:xfrm>
            <a:off x="6227763" y="3429000"/>
            <a:ext cx="1454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移位的方向</a:t>
            </a:r>
          </a:p>
        </p:txBody>
      </p:sp>
      <p:sp>
        <p:nvSpPr>
          <p:cNvPr id="536622" name="Oval 46"/>
          <p:cNvSpPr/>
          <p:nvPr/>
        </p:nvSpPr>
        <p:spPr>
          <a:xfrm>
            <a:off x="6659563" y="3860800"/>
            <a:ext cx="1081087" cy="576263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36623" name="Text Box 47"/>
          <p:cNvSpPr txBox="1"/>
          <p:nvPr/>
        </p:nvSpPr>
        <p:spPr>
          <a:xfrm>
            <a:off x="8172450" y="3716338"/>
            <a:ext cx="692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移出</a:t>
            </a:r>
          </a:p>
        </p:txBody>
      </p:sp>
      <p:graphicFrame>
        <p:nvGraphicFramePr>
          <p:cNvPr id="84016" name="表格 84015"/>
          <p:cNvGraphicFramePr/>
          <p:nvPr/>
        </p:nvGraphicFramePr>
        <p:xfrm>
          <a:off x="3492500" y="4795838"/>
          <a:ext cx="4271963" cy="518160"/>
        </p:xfrm>
        <a:graphic>
          <a:graphicData uri="http://schemas.openxmlformats.org/drawingml/2006/table">
            <a:tbl>
              <a:tblPr/>
              <a:tblGrid>
                <a:gridCol w="503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6644" name="Text Box 68"/>
          <p:cNvSpPr txBox="1"/>
          <p:nvPr/>
        </p:nvSpPr>
        <p:spPr>
          <a:xfrm>
            <a:off x="1116013" y="4868863"/>
            <a:ext cx="2619375" cy="523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右移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6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位后：</a:t>
            </a:r>
          </a:p>
        </p:txBody>
      </p:sp>
      <p:sp>
        <p:nvSpPr>
          <p:cNvPr id="536645" name="Text Box 69"/>
          <p:cNvSpPr txBox="1"/>
          <p:nvPr/>
        </p:nvSpPr>
        <p:spPr>
          <a:xfrm>
            <a:off x="5867400" y="1196975"/>
            <a:ext cx="2592388" cy="8223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指令执行后，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AL=05H,CF=1</a:t>
            </a:r>
          </a:p>
        </p:txBody>
      </p:sp>
      <p:sp>
        <p:nvSpPr>
          <p:cNvPr id="536646" name="Line 70"/>
          <p:cNvSpPr/>
          <p:nvPr/>
        </p:nvSpPr>
        <p:spPr>
          <a:xfrm>
            <a:off x="4643438" y="3644900"/>
            <a:ext cx="1512887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36647" name="Line 71"/>
          <p:cNvSpPr/>
          <p:nvPr/>
        </p:nvSpPr>
        <p:spPr>
          <a:xfrm flipV="1">
            <a:off x="7740650" y="3860800"/>
            <a:ext cx="431800" cy="144463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84040" name="Text Box 72"/>
          <p:cNvSpPr txBox="1"/>
          <p:nvPr/>
        </p:nvSpPr>
        <p:spPr>
          <a:xfrm>
            <a:off x="574675" y="644525"/>
            <a:ext cx="8569325" cy="4794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altLang="zh-CN" sz="2800" b="0" dirty="0">
                <a:solidFill>
                  <a:schemeClr val="tx2"/>
                </a:solidFill>
                <a:latin typeface="Arial" panose="020B0604020202020204" pitchFamily="34" charset="0"/>
              </a:rPr>
              <a:t>SAR dst,Count(</a:t>
            </a:r>
            <a:r>
              <a:rPr lang="zh-CN" altLang="en-US" sz="2800" b="0" dirty="0">
                <a:solidFill>
                  <a:schemeClr val="tx2"/>
                </a:solidFill>
                <a:latin typeface="Arial" panose="020B0604020202020204" pitchFamily="34" charset="0"/>
              </a:rPr>
              <a:t>算术右移指令，空位用符号位填充）</a:t>
            </a:r>
          </a:p>
        </p:txBody>
      </p:sp>
      <p:sp>
        <p:nvSpPr>
          <p:cNvPr id="536649" name="Text Box 73"/>
          <p:cNvSpPr txBox="1"/>
          <p:nvPr/>
        </p:nvSpPr>
        <p:spPr>
          <a:xfrm>
            <a:off x="3563938" y="4797425"/>
            <a:ext cx="38258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6650" name="Text Box 74"/>
          <p:cNvSpPr txBox="1"/>
          <p:nvPr/>
        </p:nvSpPr>
        <p:spPr>
          <a:xfrm>
            <a:off x="4067175" y="4797425"/>
            <a:ext cx="382588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6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6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366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366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39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39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6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6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366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366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66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66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36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6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36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6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40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40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36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36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366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366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36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366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36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36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6599" grpId="0"/>
      <p:bldP spid="536600" grpId="0"/>
      <p:bldP spid="536621" grpId="0"/>
      <p:bldP spid="536622" grpId="0" animBg="1"/>
      <p:bldP spid="536623" grpId="0"/>
      <p:bldP spid="536644" grpId="0"/>
      <p:bldP spid="536645" grpId="0"/>
      <p:bldP spid="536649" grpId="0"/>
      <p:bldP spid="53665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770" name="Text Box 2"/>
          <p:cNvSpPr txBox="1"/>
          <p:nvPr/>
        </p:nvSpPr>
        <p:spPr>
          <a:xfrm>
            <a:off x="517525" y="792480"/>
            <a:ext cx="8337550" cy="2349500"/>
          </a:xfrm>
          <a:prstGeom prst="rect">
            <a:avLst/>
          </a:prstGeom>
          <a:noFill/>
          <a:ln w="12700">
            <a:noFill/>
          </a:ln>
        </p:spPr>
        <p:txBody>
          <a:bodyPr tIns="118800">
            <a:spAutoFit/>
          </a:bodyPr>
          <a:lstStyle/>
          <a:p>
            <a:pPr eaLnBrk="0" hangingPunct="0">
              <a:lnSpc>
                <a:spcPct val="60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2. </a:t>
            </a: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寄存器寻址</a:t>
            </a:r>
          </a:p>
          <a:p>
            <a:pPr eaLnBrk="0" hangingPunct="0">
              <a:lnSpc>
                <a:spcPct val="150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hlink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zh-CN" dirty="0">
                <a:solidFill>
                  <a:schemeClr val="hlink"/>
                </a:solidFill>
                <a:latin typeface="Times New Roman" panose="02020603050405020304" pitchFamily="18" charset="0"/>
              </a:rPr>
              <a:t>  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操作数包含在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CPU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的内部寄存器中。对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16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位的操作数，寄存器可以为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AX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BX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CX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DX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SI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DI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SP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BP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。对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8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位的操作数，寄存器可以为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AH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AL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BH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BL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CH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CL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DH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DL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；</a:t>
            </a:r>
            <a:endParaRPr lang="en-US" altLang="zh-CN" sz="1800" dirty="0">
              <a:solidFill>
                <a:srgbClr val="003399"/>
              </a:solidFill>
              <a:latin typeface="Times New Roman" panose="02020603050405020304" pitchFamily="18" charset="0"/>
            </a:endParaRPr>
          </a:p>
          <a:p>
            <a:pPr eaLnBrk="0" hangingPunct="0">
              <a:lnSpc>
                <a:spcPct val="150000"/>
              </a:lnSpc>
              <a:spcBef>
                <a:spcPct val="50000"/>
              </a:spcBef>
            </a:pPr>
            <a:r>
              <a:rPr lang="en-US" altLang="zh-CN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      </a:t>
            </a:r>
            <a:r>
              <a:rPr lang="zh-CN" altLang="en-US" sz="1800" dirty="0">
                <a:solidFill>
                  <a:srgbClr val="003399"/>
                </a:solidFill>
                <a:latin typeface="Times New Roman" panose="02020603050405020304" pitchFamily="18" charset="0"/>
              </a:rPr>
              <a:t>机器指令中没有专门的操作数。</a:t>
            </a:r>
          </a:p>
        </p:txBody>
      </p:sp>
      <p:sp>
        <p:nvSpPr>
          <p:cNvPr id="12291" name="AutoShape 6">
            <a:hlinkClick r:id="rId2" action="ppaction://hlinksldjump"/>
          </p:cNvPr>
          <p:cNvSpPr/>
          <p:nvPr/>
        </p:nvSpPr>
        <p:spPr>
          <a:xfrm>
            <a:off x="8623300" y="6481763"/>
            <a:ext cx="434975" cy="260350"/>
          </a:xfrm>
          <a:prstGeom prst="actionButtonBeginning">
            <a:avLst/>
          </a:prstGeom>
          <a:solidFill>
            <a:srgbClr val="B2B2B2"/>
          </a:solidFill>
          <a:ln w="12700" cap="flat" cmpd="sng">
            <a:solidFill>
              <a:srgbClr val="5F5F5F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44775" name="Rectangle 7"/>
          <p:cNvSpPr/>
          <p:nvPr/>
        </p:nvSpPr>
        <p:spPr>
          <a:xfrm>
            <a:off x="895350" y="3324225"/>
            <a:ext cx="4373563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设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CX=0004H,BX=1234H,AX=3456H</a:t>
            </a:r>
          </a:p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rgbClr val="003300"/>
                </a:solidFill>
                <a:latin typeface="Arial" panose="020B0604020202020204" pitchFamily="34" charset="0"/>
              </a:rPr>
              <a:t>如：</a:t>
            </a: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INC   CX                  ;</a:t>
            </a:r>
          </a:p>
          <a:p>
            <a:pPr>
              <a:lnSpc>
                <a:spcPct val="150000"/>
              </a:lnSpc>
            </a:pPr>
            <a:r>
              <a:rPr lang="en-US" altLang="zh-CN" sz="1800" dirty="0">
                <a:solidFill>
                  <a:srgbClr val="003300"/>
                </a:solidFill>
                <a:latin typeface="Arial" panose="020B0604020202020204" pitchFamily="34" charset="0"/>
              </a:rPr>
              <a:t>       MOV   AX,BX</a:t>
            </a:r>
            <a:r>
              <a:rPr lang="en-US" altLang="zh-CN" sz="1800" dirty="0">
                <a:solidFill>
                  <a:srgbClr val="0000CC"/>
                </a:solidFill>
                <a:latin typeface="Arial" panose="020B0604020202020204" pitchFamily="34" charset="0"/>
              </a:rPr>
              <a:t>          ;</a:t>
            </a:r>
          </a:p>
        </p:txBody>
      </p:sp>
      <p:sp>
        <p:nvSpPr>
          <p:cNvPr id="544776" name="Text Box 8"/>
          <p:cNvSpPr txBox="1"/>
          <p:nvPr/>
        </p:nvSpPr>
        <p:spPr>
          <a:xfrm>
            <a:off x="3917950" y="3878898"/>
            <a:ext cx="2700338" cy="7794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CX=0005H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FF3300"/>
                </a:solidFill>
                <a:latin typeface="Arial" panose="020B0604020202020204" pitchFamily="34" charset="0"/>
              </a:rPr>
              <a:t>AX=1234H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4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4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44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447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544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4770" grpId="0"/>
      <p:bldP spid="544775" grpId="0"/>
      <p:bldP spid="544776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Rot="1"/>
          </p:cNvSpPr>
          <p:nvPr>
            <p:ph type="body" sz="half" idx="1"/>
          </p:nvPr>
        </p:nvSpPr>
        <p:spPr>
          <a:xfrm>
            <a:off x="1331913" y="1103313"/>
            <a:ext cx="3168650" cy="1512887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CC3300"/>
                </a:solidFill>
              </a:rPr>
              <a:t>例：</a:t>
            </a:r>
            <a:r>
              <a:rPr lang="en-US" altLang="zh-CN" sz="2400" dirty="0">
                <a:solidFill>
                  <a:srgbClr val="CC3300"/>
                </a:solidFill>
              </a:rPr>
              <a:t>MOV AL,97H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MOV CL,2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ROL AL,CL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</p:txBody>
      </p:sp>
      <p:graphicFrame>
        <p:nvGraphicFramePr>
          <p:cNvPr id="84995" name="内容占位符 84994"/>
          <p:cNvGraphicFramePr>
            <a:graphicFrameLocks noGrp="1"/>
          </p:cNvGraphicFramePr>
          <p:nvPr>
            <p:ph sz="quarter" idx="2"/>
          </p:nvPr>
        </p:nvGraphicFramePr>
        <p:xfrm>
          <a:off x="3492500" y="2636838"/>
          <a:ext cx="4194175" cy="563563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63563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7623" name="Text Box 23"/>
          <p:cNvSpPr txBox="1"/>
          <p:nvPr/>
        </p:nvSpPr>
        <p:spPr>
          <a:xfrm>
            <a:off x="1331913" y="2565400"/>
            <a:ext cx="2041525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移位前：</a:t>
            </a:r>
          </a:p>
        </p:txBody>
      </p:sp>
      <p:sp>
        <p:nvSpPr>
          <p:cNvPr id="537624" name="Text Box 24"/>
          <p:cNvSpPr txBox="1"/>
          <p:nvPr/>
        </p:nvSpPr>
        <p:spPr>
          <a:xfrm>
            <a:off x="1187450" y="3789363"/>
            <a:ext cx="2160588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循环左移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</p:txBody>
      </p:sp>
      <p:graphicFrame>
        <p:nvGraphicFramePr>
          <p:cNvPr id="85017" name="内容占位符 85016"/>
          <p:cNvGraphicFramePr>
            <a:graphicFrameLocks noGrp="1"/>
          </p:cNvGraphicFramePr>
          <p:nvPr>
            <p:ph sz="quarter" idx="3"/>
          </p:nvPr>
        </p:nvGraphicFramePr>
        <p:xfrm>
          <a:off x="3490913" y="3860800"/>
          <a:ext cx="4194175" cy="51816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7645" name="Text Box 45"/>
          <p:cNvSpPr txBox="1"/>
          <p:nvPr/>
        </p:nvSpPr>
        <p:spPr>
          <a:xfrm>
            <a:off x="6227763" y="3429000"/>
            <a:ext cx="1454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移位的方向</a:t>
            </a:r>
          </a:p>
        </p:txBody>
      </p:sp>
      <p:graphicFrame>
        <p:nvGraphicFramePr>
          <p:cNvPr id="85038" name="表格 85037"/>
          <p:cNvGraphicFramePr/>
          <p:nvPr/>
        </p:nvGraphicFramePr>
        <p:xfrm>
          <a:off x="3492500" y="5013325"/>
          <a:ext cx="4271963" cy="518160"/>
        </p:xfrm>
        <a:graphic>
          <a:graphicData uri="http://schemas.openxmlformats.org/drawingml/2006/table">
            <a:tbl>
              <a:tblPr/>
              <a:tblGrid>
                <a:gridCol w="503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7666" name="Text Box 66"/>
          <p:cNvSpPr txBox="1"/>
          <p:nvPr/>
        </p:nvSpPr>
        <p:spPr>
          <a:xfrm>
            <a:off x="468313" y="5038725"/>
            <a:ext cx="2860675" cy="4572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循环左移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位后：</a:t>
            </a:r>
          </a:p>
        </p:txBody>
      </p:sp>
      <p:sp>
        <p:nvSpPr>
          <p:cNvPr id="537667" name="Text Box 67"/>
          <p:cNvSpPr txBox="1"/>
          <p:nvPr/>
        </p:nvSpPr>
        <p:spPr>
          <a:xfrm>
            <a:off x="5867400" y="1196975"/>
            <a:ext cx="2592388" cy="8223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指令执行后，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AL=5EH,CF=0</a:t>
            </a:r>
          </a:p>
        </p:txBody>
      </p:sp>
      <p:sp>
        <p:nvSpPr>
          <p:cNvPr id="85060" name="Text Box 68"/>
          <p:cNvSpPr txBox="1"/>
          <p:nvPr/>
        </p:nvSpPr>
        <p:spPr>
          <a:xfrm>
            <a:off x="574675" y="576263"/>
            <a:ext cx="8569325" cy="4762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ROL dst,Count(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循环左移指令，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Rotate Left)</a:t>
            </a:r>
          </a:p>
        </p:txBody>
      </p:sp>
      <p:sp>
        <p:nvSpPr>
          <p:cNvPr id="537669" name="Line 69"/>
          <p:cNvSpPr/>
          <p:nvPr/>
        </p:nvSpPr>
        <p:spPr>
          <a:xfrm flipH="1">
            <a:off x="4716463" y="3644900"/>
            <a:ext cx="1368425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37670" name="Oval 70"/>
          <p:cNvSpPr/>
          <p:nvPr/>
        </p:nvSpPr>
        <p:spPr>
          <a:xfrm>
            <a:off x="3348038" y="3789363"/>
            <a:ext cx="1079500" cy="6477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37671" name="Text Box 71"/>
          <p:cNvSpPr txBox="1"/>
          <p:nvPr/>
        </p:nvSpPr>
        <p:spPr>
          <a:xfrm>
            <a:off x="6732588" y="5013325"/>
            <a:ext cx="38258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</a:p>
        </p:txBody>
      </p:sp>
      <p:sp>
        <p:nvSpPr>
          <p:cNvPr id="537672" name="Text Box 72"/>
          <p:cNvSpPr txBox="1"/>
          <p:nvPr/>
        </p:nvSpPr>
        <p:spPr>
          <a:xfrm>
            <a:off x="7235825" y="5013325"/>
            <a:ext cx="382588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cxnSp>
        <p:nvCxnSpPr>
          <p:cNvPr id="537673" name="AutoShape 73"/>
          <p:cNvCxnSpPr>
            <a:stCxn id="537670" idx="4"/>
          </p:cNvCxnSpPr>
          <p:nvPr/>
        </p:nvCxnSpPr>
        <p:spPr>
          <a:xfrm rot="5400000" flipH="1" flipV="1">
            <a:off x="5627688" y="2379663"/>
            <a:ext cx="317500" cy="3797300"/>
          </a:xfrm>
          <a:prstGeom prst="curvedConnector4">
            <a:avLst>
              <a:gd name="adj1" fmla="val -72000"/>
              <a:gd name="adj2" fmla="val 106019"/>
            </a:avLst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9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76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76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376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376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50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50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7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7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376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376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76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76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376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76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5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5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37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37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37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37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376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376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37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37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7623" grpId="0"/>
      <p:bldP spid="537624" grpId="0"/>
      <p:bldP spid="537645" grpId="0"/>
      <p:bldP spid="537666" grpId="0"/>
      <p:bldP spid="537667" grpId="0"/>
      <p:bldP spid="537670" grpId="0" animBg="1"/>
      <p:bldP spid="537671" grpId="0"/>
      <p:bldP spid="537672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Rot="1"/>
          </p:cNvSpPr>
          <p:nvPr>
            <p:ph type="body" sz="half" idx="1"/>
          </p:nvPr>
        </p:nvSpPr>
        <p:spPr>
          <a:xfrm>
            <a:off x="1187450" y="1052513"/>
            <a:ext cx="3168650" cy="1512887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CC3300"/>
                </a:solidFill>
              </a:rPr>
              <a:t>例：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zh-CN" altLang="en-US" sz="2400" dirty="0">
                <a:solidFill>
                  <a:srgbClr val="CC3300"/>
                </a:solidFill>
              </a:rPr>
              <a:t>		</a:t>
            </a:r>
            <a:r>
              <a:rPr lang="en-US" altLang="zh-CN" sz="2400" dirty="0">
                <a:solidFill>
                  <a:srgbClr val="CC3300"/>
                </a:solidFill>
              </a:rPr>
              <a:t>MOV AL,95H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MOV CL,2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ROR AL,CL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</p:txBody>
      </p:sp>
      <p:graphicFrame>
        <p:nvGraphicFramePr>
          <p:cNvPr id="86019" name="内容占位符 86018"/>
          <p:cNvGraphicFramePr>
            <a:graphicFrameLocks noGrp="1"/>
          </p:cNvGraphicFramePr>
          <p:nvPr>
            <p:ph sz="quarter" idx="2"/>
          </p:nvPr>
        </p:nvGraphicFramePr>
        <p:xfrm>
          <a:off x="3492500" y="2636838"/>
          <a:ext cx="4194175" cy="563563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63563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8647" name="Text Box 23"/>
          <p:cNvSpPr txBox="1"/>
          <p:nvPr/>
        </p:nvSpPr>
        <p:spPr>
          <a:xfrm>
            <a:off x="1331913" y="2565400"/>
            <a:ext cx="2041525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移位前：</a:t>
            </a:r>
          </a:p>
        </p:txBody>
      </p:sp>
      <p:sp>
        <p:nvSpPr>
          <p:cNvPr id="538648" name="Text Box 24"/>
          <p:cNvSpPr txBox="1"/>
          <p:nvPr/>
        </p:nvSpPr>
        <p:spPr>
          <a:xfrm>
            <a:off x="1187450" y="3789363"/>
            <a:ext cx="2160588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循环右移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</p:txBody>
      </p:sp>
      <p:graphicFrame>
        <p:nvGraphicFramePr>
          <p:cNvPr id="86041" name="内容占位符 86040"/>
          <p:cNvGraphicFramePr>
            <a:graphicFrameLocks noGrp="1"/>
          </p:cNvGraphicFramePr>
          <p:nvPr>
            <p:ph sz="quarter" idx="3"/>
          </p:nvPr>
        </p:nvGraphicFramePr>
        <p:xfrm>
          <a:off x="3490913" y="3860800"/>
          <a:ext cx="4194175" cy="51816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6061" name="Text Box 45"/>
          <p:cNvSpPr txBox="1"/>
          <p:nvPr/>
        </p:nvSpPr>
        <p:spPr>
          <a:xfrm>
            <a:off x="6227763" y="3429000"/>
            <a:ext cx="1454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移位的方向</a:t>
            </a:r>
          </a:p>
        </p:txBody>
      </p:sp>
      <p:graphicFrame>
        <p:nvGraphicFramePr>
          <p:cNvPr id="86062" name="表格 86061"/>
          <p:cNvGraphicFramePr/>
          <p:nvPr/>
        </p:nvGraphicFramePr>
        <p:xfrm>
          <a:off x="3492500" y="5013325"/>
          <a:ext cx="4271963" cy="518160"/>
        </p:xfrm>
        <a:graphic>
          <a:graphicData uri="http://schemas.openxmlformats.org/drawingml/2006/table">
            <a:tbl>
              <a:tblPr/>
              <a:tblGrid>
                <a:gridCol w="503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8690" name="Text Box 66"/>
          <p:cNvSpPr txBox="1"/>
          <p:nvPr/>
        </p:nvSpPr>
        <p:spPr>
          <a:xfrm>
            <a:off x="468313" y="5038725"/>
            <a:ext cx="2860675" cy="4572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循环右移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位后：</a:t>
            </a:r>
          </a:p>
        </p:txBody>
      </p:sp>
      <p:sp>
        <p:nvSpPr>
          <p:cNvPr id="538691" name="Text Box 67"/>
          <p:cNvSpPr txBox="1"/>
          <p:nvPr/>
        </p:nvSpPr>
        <p:spPr>
          <a:xfrm>
            <a:off x="5867400" y="1196975"/>
            <a:ext cx="2592388" cy="8223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指令执行后，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AL=65H,CF=0</a:t>
            </a:r>
          </a:p>
        </p:txBody>
      </p:sp>
      <p:sp>
        <p:nvSpPr>
          <p:cNvPr id="86084" name="Text Box 68"/>
          <p:cNvSpPr txBox="1"/>
          <p:nvPr/>
        </p:nvSpPr>
        <p:spPr>
          <a:xfrm>
            <a:off x="468313" y="576263"/>
            <a:ext cx="8569325" cy="4762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ROR dst,Count(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循环右移指令，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Rotate Right)</a:t>
            </a:r>
          </a:p>
        </p:txBody>
      </p:sp>
      <p:sp>
        <p:nvSpPr>
          <p:cNvPr id="538693" name="Text Box 69"/>
          <p:cNvSpPr txBox="1"/>
          <p:nvPr/>
        </p:nvSpPr>
        <p:spPr>
          <a:xfrm>
            <a:off x="3563938" y="5013325"/>
            <a:ext cx="38258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8694" name="Text Box 70"/>
          <p:cNvSpPr txBox="1"/>
          <p:nvPr/>
        </p:nvSpPr>
        <p:spPr>
          <a:xfrm>
            <a:off x="4067175" y="5013325"/>
            <a:ext cx="382588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</a:p>
        </p:txBody>
      </p:sp>
      <p:sp>
        <p:nvSpPr>
          <p:cNvPr id="538695" name="Line 71"/>
          <p:cNvSpPr/>
          <p:nvPr/>
        </p:nvSpPr>
        <p:spPr>
          <a:xfrm>
            <a:off x="4932363" y="3644900"/>
            <a:ext cx="12954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38696" name="Oval 72"/>
          <p:cNvSpPr/>
          <p:nvPr/>
        </p:nvSpPr>
        <p:spPr>
          <a:xfrm>
            <a:off x="6588125" y="3789363"/>
            <a:ext cx="1152525" cy="6477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cxnSp>
        <p:nvCxnSpPr>
          <p:cNvPr id="538697" name="AutoShape 73"/>
          <p:cNvCxnSpPr>
            <a:stCxn id="538696" idx="6"/>
          </p:cNvCxnSpPr>
          <p:nvPr/>
        </p:nvCxnSpPr>
        <p:spPr>
          <a:xfrm flipH="1" flipV="1">
            <a:off x="3419475" y="4076700"/>
            <a:ext cx="4321175" cy="36513"/>
          </a:xfrm>
          <a:prstGeom prst="curvedConnector5">
            <a:avLst>
              <a:gd name="adj1" fmla="val -5292"/>
              <a:gd name="adj2" fmla="val -1513042"/>
              <a:gd name="adj3" fmla="val 106685"/>
            </a:avLst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cxnSp>
      <p:sp>
        <p:nvSpPr>
          <p:cNvPr id="538698" name="Oval 74"/>
          <p:cNvSpPr/>
          <p:nvPr/>
        </p:nvSpPr>
        <p:spPr>
          <a:xfrm>
            <a:off x="3419475" y="5013325"/>
            <a:ext cx="1081088" cy="503238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38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38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386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38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60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6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8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8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386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386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86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8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60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60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386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386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386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386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386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386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38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38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86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86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8647" grpId="0"/>
      <p:bldP spid="538648" grpId="0"/>
      <p:bldP spid="538690" grpId="0"/>
      <p:bldP spid="538691" grpId="0"/>
      <p:bldP spid="538693" grpId="0"/>
      <p:bldP spid="538694" grpId="0"/>
      <p:bldP spid="538696" grpId="0" animBg="1"/>
      <p:bldP spid="53869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Rot="1"/>
          </p:cNvSpPr>
          <p:nvPr>
            <p:ph type="body" sz="half" idx="1"/>
          </p:nvPr>
        </p:nvSpPr>
        <p:spPr>
          <a:xfrm>
            <a:off x="1331913" y="1130300"/>
            <a:ext cx="3168650" cy="1512888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CC3300"/>
                </a:solidFill>
              </a:rPr>
              <a:t>例：</a:t>
            </a:r>
            <a:r>
              <a:rPr lang="en-US" altLang="zh-CN" sz="2400" dirty="0">
                <a:solidFill>
                  <a:srgbClr val="CC3300"/>
                </a:solidFill>
              </a:rPr>
              <a:t>CLC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           MOV AL,95H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RCR AL,1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</p:txBody>
      </p:sp>
      <p:graphicFrame>
        <p:nvGraphicFramePr>
          <p:cNvPr id="87043" name="内容占位符 87042"/>
          <p:cNvGraphicFramePr>
            <a:graphicFrameLocks noGrp="1"/>
          </p:cNvGraphicFramePr>
          <p:nvPr>
            <p:ph sz="quarter" idx="2"/>
          </p:nvPr>
        </p:nvGraphicFramePr>
        <p:xfrm>
          <a:off x="3492500" y="2636838"/>
          <a:ext cx="4194175" cy="563563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63563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8647" name="Text Box 23"/>
          <p:cNvSpPr txBox="1"/>
          <p:nvPr/>
        </p:nvSpPr>
        <p:spPr>
          <a:xfrm>
            <a:off x="1331913" y="2565400"/>
            <a:ext cx="2041525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移位前：</a:t>
            </a:r>
          </a:p>
        </p:txBody>
      </p:sp>
      <p:sp>
        <p:nvSpPr>
          <p:cNvPr id="538648" name="Text Box 24"/>
          <p:cNvSpPr txBox="1"/>
          <p:nvPr/>
        </p:nvSpPr>
        <p:spPr>
          <a:xfrm>
            <a:off x="1187450" y="3789363"/>
            <a:ext cx="2160588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循环右移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</p:txBody>
      </p:sp>
      <p:graphicFrame>
        <p:nvGraphicFramePr>
          <p:cNvPr id="87065" name="内容占位符 87064"/>
          <p:cNvGraphicFramePr>
            <a:graphicFrameLocks noGrp="1"/>
          </p:cNvGraphicFramePr>
          <p:nvPr>
            <p:ph sz="quarter" idx="3"/>
          </p:nvPr>
        </p:nvGraphicFramePr>
        <p:xfrm>
          <a:off x="3490913" y="3860800"/>
          <a:ext cx="4194175" cy="51816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6061" name="Text Box 45"/>
          <p:cNvSpPr txBox="1"/>
          <p:nvPr/>
        </p:nvSpPr>
        <p:spPr>
          <a:xfrm>
            <a:off x="6227763" y="3429000"/>
            <a:ext cx="1454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移位的方向</a:t>
            </a:r>
          </a:p>
        </p:txBody>
      </p:sp>
      <p:graphicFrame>
        <p:nvGraphicFramePr>
          <p:cNvPr id="87086" name="表格 87085"/>
          <p:cNvGraphicFramePr/>
          <p:nvPr/>
        </p:nvGraphicFramePr>
        <p:xfrm>
          <a:off x="3492500" y="5013325"/>
          <a:ext cx="4271963" cy="518160"/>
        </p:xfrm>
        <a:graphic>
          <a:graphicData uri="http://schemas.openxmlformats.org/drawingml/2006/table">
            <a:tbl>
              <a:tblPr/>
              <a:tblGrid>
                <a:gridCol w="503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8690" name="Text Box 66"/>
          <p:cNvSpPr txBox="1"/>
          <p:nvPr/>
        </p:nvSpPr>
        <p:spPr>
          <a:xfrm>
            <a:off x="468313" y="5038725"/>
            <a:ext cx="2860675" cy="4572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循环右移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位后：</a:t>
            </a:r>
          </a:p>
        </p:txBody>
      </p:sp>
      <p:sp>
        <p:nvSpPr>
          <p:cNvPr id="87107" name="Text Box 67"/>
          <p:cNvSpPr txBox="1"/>
          <p:nvPr/>
        </p:nvSpPr>
        <p:spPr>
          <a:xfrm>
            <a:off x="5867400" y="1196975"/>
            <a:ext cx="2592388" cy="8302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指令执行后，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AL=4AH,CF=1</a:t>
            </a:r>
          </a:p>
        </p:txBody>
      </p:sp>
      <p:sp>
        <p:nvSpPr>
          <p:cNvPr id="87108" name="Text Box 68"/>
          <p:cNvSpPr txBox="1"/>
          <p:nvPr/>
        </p:nvSpPr>
        <p:spPr>
          <a:xfrm>
            <a:off x="574675" y="600075"/>
            <a:ext cx="8569325" cy="4762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RCR dst,Count(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循环右移指令，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Rotate Right)</a:t>
            </a:r>
          </a:p>
        </p:txBody>
      </p:sp>
      <p:sp>
        <p:nvSpPr>
          <p:cNvPr id="538693" name="Text Box 69"/>
          <p:cNvSpPr txBox="1"/>
          <p:nvPr/>
        </p:nvSpPr>
        <p:spPr>
          <a:xfrm>
            <a:off x="3563938" y="5013325"/>
            <a:ext cx="382587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latin typeface="Arial" panose="020B0604020202020204" pitchFamily="34" charset="0"/>
              </a:rPr>
              <a:t>0</a:t>
            </a:r>
          </a:p>
        </p:txBody>
      </p:sp>
      <p:sp>
        <p:nvSpPr>
          <p:cNvPr id="538695" name="Line 71"/>
          <p:cNvSpPr/>
          <p:nvPr/>
        </p:nvSpPr>
        <p:spPr>
          <a:xfrm>
            <a:off x="4932363" y="3644900"/>
            <a:ext cx="12954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38696" name="Oval 72"/>
          <p:cNvSpPr/>
          <p:nvPr/>
        </p:nvSpPr>
        <p:spPr>
          <a:xfrm>
            <a:off x="7124700" y="3789363"/>
            <a:ext cx="615950" cy="6477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38698" name="Oval 74"/>
          <p:cNvSpPr/>
          <p:nvPr/>
        </p:nvSpPr>
        <p:spPr>
          <a:xfrm>
            <a:off x="3419475" y="5013325"/>
            <a:ext cx="647700" cy="503238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6090" name="矩形 17"/>
          <p:cNvSpPr/>
          <p:nvPr/>
        </p:nvSpPr>
        <p:spPr>
          <a:xfrm>
            <a:off x="8296275" y="2636838"/>
            <a:ext cx="327025" cy="40005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0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6091" name="矩形 18"/>
          <p:cNvSpPr/>
          <p:nvPr/>
        </p:nvSpPr>
        <p:spPr>
          <a:xfrm>
            <a:off x="8132763" y="2149475"/>
            <a:ext cx="527050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b="0" dirty="0">
                <a:solidFill>
                  <a:schemeClr val="tx1"/>
                </a:solidFill>
                <a:latin typeface="Arial" panose="020B0604020202020204" pitchFamily="34" charset="0"/>
              </a:rPr>
              <a:t>CF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7115" name="任意多边形 30"/>
          <p:cNvSpPr/>
          <p:nvPr/>
        </p:nvSpPr>
        <p:spPr>
          <a:xfrm>
            <a:off x="2559050" y="2643188"/>
            <a:ext cx="6864350" cy="2308225"/>
          </a:xfrm>
          <a:custGeom>
            <a:avLst/>
            <a:gdLst>
              <a:gd name="txL" fmla="*/ 0 w 6864350"/>
              <a:gd name="txT" fmla="*/ 0 h 2307166"/>
              <a:gd name="txR" fmla="*/ 6864350 w 6864350"/>
              <a:gd name="txB" fmla="*/ 2307166 h 2307166"/>
            </a:gdLst>
            <a:ahLst/>
            <a:cxnLst>
              <a:cxn ang="0">
                <a:pos x="6089650" y="201914"/>
              </a:cxn>
              <a:cxn ang="0">
                <a:pos x="6407150" y="303934"/>
              </a:cxn>
              <a:cxn ang="0">
                <a:pos x="6254750" y="2025528"/>
              </a:cxn>
              <a:cxn ang="0">
                <a:pos x="2749551" y="2051033"/>
              </a:cxn>
              <a:cxn ang="0">
                <a:pos x="311150" y="2063785"/>
              </a:cxn>
              <a:cxn ang="0">
                <a:pos x="882650" y="1502675"/>
              </a:cxn>
              <a:cxn ang="0">
                <a:pos x="908050" y="1451665"/>
              </a:cxn>
            </a:cxnLst>
            <a:rect l="txL" t="txT" r="txR" b="txB"/>
            <a:pathLst>
              <a:path w="6864350" h="2307166">
                <a:moveTo>
                  <a:pt x="6089650" y="201083"/>
                </a:moveTo>
                <a:cubicBezTo>
                  <a:pt x="6234641" y="100541"/>
                  <a:pt x="6379633" y="0"/>
                  <a:pt x="6407150" y="302683"/>
                </a:cubicBezTo>
                <a:cubicBezTo>
                  <a:pt x="6434667" y="605366"/>
                  <a:pt x="6864350" y="1727200"/>
                  <a:pt x="6254750" y="2017183"/>
                </a:cubicBezTo>
                <a:cubicBezTo>
                  <a:pt x="5645150" y="2307166"/>
                  <a:pt x="2749550" y="2042583"/>
                  <a:pt x="2749550" y="2042583"/>
                </a:cubicBezTo>
                <a:cubicBezTo>
                  <a:pt x="1758950" y="2048933"/>
                  <a:pt x="622300" y="2146300"/>
                  <a:pt x="311150" y="2055283"/>
                </a:cubicBezTo>
                <a:cubicBezTo>
                  <a:pt x="0" y="1964266"/>
                  <a:pt x="783167" y="1598083"/>
                  <a:pt x="882650" y="1496483"/>
                </a:cubicBezTo>
                <a:cubicBezTo>
                  <a:pt x="982133" y="1394883"/>
                  <a:pt x="945091" y="1420283"/>
                  <a:pt x="908050" y="1445683"/>
                </a:cubicBezTo>
              </a:path>
            </a:pathLst>
          </a:custGeom>
          <a:noFill/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6093" name="任意多边形 31"/>
          <p:cNvSpPr/>
          <p:nvPr/>
        </p:nvSpPr>
        <p:spPr>
          <a:xfrm>
            <a:off x="7696200" y="2959100"/>
            <a:ext cx="609600" cy="1158875"/>
          </a:xfrm>
          <a:custGeom>
            <a:avLst/>
            <a:gdLst>
              <a:gd name="txL" fmla="*/ 0 w 609600"/>
              <a:gd name="txT" fmla="*/ 0 h 1159346"/>
              <a:gd name="txR" fmla="*/ 609600 w 609600"/>
              <a:gd name="txB" fmla="*/ 1159346 h 1159346"/>
            </a:gdLst>
            <a:ahLst/>
            <a:cxnLst>
              <a:cxn ang="0">
                <a:pos x="0" y="1151481"/>
              </a:cxn>
              <a:cxn ang="0">
                <a:pos x="127000" y="1088213"/>
              </a:cxn>
              <a:cxn ang="0">
                <a:pos x="165100" y="923714"/>
              </a:cxn>
              <a:cxn ang="0">
                <a:pos x="190500" y="708603"/>
              </a:cxn>
              <a:cxn ang="0">
                <a:pos x="215900" y="430225"/>
              </a:cxn>
              <a:cxn ang="0">
                <a:pos x="254000" y="316339"/>
              </a:cxn>
              <a:cxn ang="0">
                <a:pos x="266700" y="278382"/>
              </a:cxn>
              <a:cxn ang="0">
                <a:pos x="292100" y="240418"/>
              </a:cxn>
              <a:cxn ang="0">
                <a:pos x="304800" y="202459"/>
              </a:cxn>
              <a:cxn ang="0">
                <a:pos x="355600" y="164497"/>
              </a:cxn>
              <a:cxn ang="0">
                <a:pos x="381000" y="126535"/>
              </a:cxn>
              <a:cxn ang="0">
                <a:pos x="406400" y="50611"/>
              </a:cxn>
              <a:cxn ang="0">
                <a:pos x="520700" y="12655"/>
              </a:cxn>
              <a:cxn ang="0">
                <a:pos x="558800" y="0"/>
              </a:cxn>
              <a:cxn ang="0">
                <a:pos x="609600" y="0"/>
              </a:cxn>
            </a:cxnLst>
            <a:rect l="txL" t="txT" r="txR" b="txB"/>
            <a:pathLst>
              <a:path w="609600" h="1159346">
                <a:moveTo>
                  <a:pt x="0" y="1155700"/>
                </a:moveTo>
                <a:cubicBezTo>
                  <a:pt x="116408" y="1126598"/>
                  <a:pt x="82236" y="1159346"/>
                  <a:pt x="127000" y="1092200"/>
                </a:cubicBezTo>
                <a:cubicBezTo>
                  <a:pt x="141830" y="1032880"/>
                  <a:pt x="155327" y="985739"/>
                  <a:pt x="165100" y="927100"/>
                </a:cubicBezTo>
                <a:cubicBezTo>
                  <a:pt x="177867" y="850498"/>
                  <a:pt x="183277" y="790648"/>
                  <a:pt x="190500" y="711200"/>
                </a:cubicBezTo>
                <a:cubicBezTo>
                  <a:pt x="192061" y="694027"/>
                  <a:pt x="210373" y="461278"/>
                  <a:pt x="215900" y="431800"/>
                </a:cubicBezTo>
                <a:lnTo>
                  <a:pt x="254000" y="317500"/>
                </a:lnTo>
                <a:cubicBezTo>
                  <a:pt x="258233" y="304800"/>
                  <a:pt x="259274" y="290539"/>
                  <a:pt x="266700" y="279400"/>
                </a:cubicBezTo>
                <a:cubicBezTo>
                  <a:pt x="275167" y="266700"/>
                  <a:pt x="285274" y="254952"/>
                  <a:pt x="292100" y="241300"/>
                </a:cubicBezTo>
                <a:cubicBezTo>
                  <a:pt x="298087" y="229326"/>
                  <a:pt x="296230" y="213484"/>
                  <a:pt x="304800" y="203200"/>
                </a:cubicBezTo>
                <a:cubicBezTo>
                  <a:pt x="318351" y="186939"/>
                  <a:pt x="340633" y="180067"/>
                  <a:pt x="355600" y="165100"/>
                </a:cubicBezTo>
                <a:cubicBezTo>
                  <a:pt x="366393" y="154307"/>
                  <a:pt x="374801" y="140948"/>
                  <a:pt x="381000" y="127000"/>
                </a:cubicBezTo>
                <a:cubicBezTo>
                  <a:pt x="391874" y="102534"/>
                  <a:pt x="381000" y="59267"/>
                  <a:pt x="406400" y="50800"/>
                </a:cubicBezTo>
                <a:lnTo>
                  <a:pt x="520700" y="12700"/>
                </a:lnTo>
                <a:cubicBezTo>
                  <a:pt x="533400" y="8467"/>
                  <a:pt x="545413" y="0"/>
                  <a:pt x="558800" y="0"/>
                </a:cubicBezTo>
                <a:lnTo>
                  <a:pt x="609600" y="0"/>
                </a:lnTo>
              </a:path>
            </a:pathLst>
          </a:custGeom>
          <a:noFill/>
          <a:ln w="9525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6094" name="任意多边形 32"/>
          <p:cNvSpPr/>
          <p:nvPr/>
        </p:nvSpPr>
        <p:spPr>
          <a:xfrm>
            <a:off x="3141663" y="2870200"/>
            <a:ext cx="5697537" cy="1905000"/>
          </a:xfrm>
          <a:custGeom>
            <a:avLst/>
            <a:gdLst>
              <a:gd name="txL" fmla="*/ 0 w 5697500"/>
              <a:gd name="txT" fmla="*/ 0 h 1905000"/>
              <a:gd name="txR" fmla="*/ 5697500 w 5697500"/>
              <a:gd name="txB" fmla="*/ 1905000 h 1905000"/>
            </a:gdLst>
            <a:ahLst/>
            <a:cxnLst>
              <a:cxn ang="0">
                <a:pos x="5481924" y="0"/>
              </a:cxn>
              <a:cxn ang="0">
                <a:pos x="5558124" y="50800"/>
              </a:cxn>
              <a:cxn ang="0">
                <a:pos x="5583524" y="88900"/>
              </a:cxn>
              <a:cxn ang="0">
                <a:pos x="5621625" y="101600"/>
              </a:cxn>
              <a:cxn ang="0">
                <a:pos x="5672425" y="177800"/>
              </a:cxn>
              <a:cxn ang="0">
                <a:pos x="5697825" y="215900"/>
              </a:cxn>
              <a:cxn ang="0">
                <a:pos x="5672425" y="609600"/>
              </a:cxn>
              <a:cxn ang="0">
                <a:pos x="5647025" y="736600"/>
              </a:cxn>
              <a:cxn ang="0">
                <a:pos x="5621625" y="850900"/>
              </a:cxn>
              <a:cxn ang="0">
                <a:pos x="5608924" y="939800"/>
              </a:cxn>
              <a:cxn ang="0">
                <a:pos x="5596224" y="977900"/>
              </a:cxn>
              <a:cxn ang="0">
                <a:pos x="5583524" y="1117600"/>
              </a:cxn>
              <a:cxn ang="0">
                <a:pos x="5558124" y="1346200"/>
              </a:cxn>
              <a:cxn ang="0">
                <a:pos x="5545424" y="1384300"/>
              </a:cxn>
              <a:cxn ang="0">
                <a:pos x="5520024" y="1422400"/>
              </a:cxn>
              <a:cxn ang="0">
                <a:pos x="5507324" y="1460500"/>
              </a:cxn>
              <a:cxn ang="0">
                <a:pos x="5469224" y="1511300"/>
              </a:cxn>
              <a:cxn ang="0">
                <a:pos x="5418391" y="1612900"/>
              </a:cxn>
              <a:cxn ang="0">
                <a:pos x="5392991" y="1651000"/>
              </a:cxn>
              <a:cxn ang="0">
                <a:pos x="5380291" y="1689100"/>
              </a:cxn>
              <a:cxn ang="0">
                <a:pos x="5342191" y="1714500"/>
              </a:cxn>
              <a:cxn ang="0">
                <a:pos x="5265990" y="1739900"/>
              </a:cxn>
              <a:cxn ang="0">
                <a:pos x="5202490" y="1765300"/>
              </a:cxn>
              <a:cxn ang="0">
                <a:pos x="5113589" y="1790700"/>
              </a:cxn>
              <a:cxn ang="0">
                <a:pos x="5037389" y="1816100"/>
              </a:cxn>
              <a:cxn ang="0">
                <a:pos x="4961188" y="1828800"/>
              </a:cxn>
              <a:cxn ang="0">
                <a:pos x="4846888" y="1866900"/>
              </a:cxn>
              <a:cxn ang="0">
                <a:pos x="4808788" y="1879600"/>
              </a:cxn>
              <a:cxn ang="0">
                <a:pos x="4669055" y="1905000"/>
              </a:cxn>
              <a:cxn ang="0">
                <a:pos x="3691116" y="1879600"/>
              </a:cxn>
              <a:cxn ang="0">
                <a:pos x="3576799" y="1866900"/>
              </a:cxn>
              <a:cxn ang="0">
                <a:pos x="3233881" y="1854200"/>
              </a:cxn>
              <a:cxn ang="0">
                <a:pos x="2941763" y="1828800"/>
              </a:cxn>
              <a:cxn ang="0">
                <a:pos x="2865563" y="1816100"/>
              </a:cxn>
              <a:cxn ang="0">
                <a:pos x="1709799" y="1803400"/>
              </a:cxn>
              <a:cxn ang="0">
                <a:pos x="1646299" y="1790700"/>
              </a:cxn>
              <a:cxn ang="0">
                <a:pos x="1455781" y="1752600"/>
              </a:cxn>
              <a:cxn ang="0">
                <a:pos x="1366881" y="1765300"/>
              </a:cxn>
              <a:cxn ang="0">
                <a:pos x="1316081" y="1778000"/>
              </a:cxn>
              <a:cxn ang="0">
                <a:pos x="1227172" y="1790700"/>
              </a:cxn>
              <a:cxn ang="0">
                <a:pos x="1176372" y="1803400"/>
              </a:cxn>
              <a:cxn ang="0">
                <a:pos x="1049363" y="1816100"/>
              </a:cxn>
              <a:cxn ang="0">
                <a:pos x="960454" y="1841500"/>
              </a:cxn>
              <a:cxn ang="0">
                <a:pos x="693745" y="1828800"/>
              </a:cxn>
              <a:cxn ang="0">
                <a:pos x="490527" y="1778000"/>
              </a:cxn>
              <a:cxn ang="0">
                <a:pos x="427027" y="1765300"/>
              </a:cxn>
              <a:cxn ang="0">
                <a:pos x="223809" y="1739900"/>
              </a:cxn>
              <a:cxn ang="0">
                <a:pos x="173009" y="1727200"/>
              </a:cxn>
              <a:cxn ang="0">
                <a:pos x="109509" y="1714500"/>
              </a:cxn>
              <a:cxn ang="0">
                <a:pos x="33300" y="1689100"/>
              </a:cxn>
              <a:cxn ang="0">
                <a:pos x="7900" y="1651000"/>
              </a:cxn>
              <a:cxn ang="0">
                <a:pos x="46000" y="1473200"/>
              </a:cxn>
              <a:cxn ang="0">
                <a:pos x="84109" y="1460500"/>
              </a:cxn>
              <a:cxn ang="0">
                <a:pos x="122209" y="1422400"/>
              </a:cxn>
              <a:cxn ang="0">
                <a:pos x="236518" y="1384300"/>
              </a:cxn>
              <a:cxn ang="0">
                <a:pos x="274618" y="1371600"/>
              </a:cxn>
              <a:cxn ang="0">
                <a:pos x="338118" y="1333500"/>
              </a:cxn>
            </a:cxnLst>
            <a:rect l="txL" t="txT" r="txR" b="txB"/>
            <a:pathLst>
              <a:path w="5697500" h="1905000">
                <a:moveTo>
                  <a:pt x="5481600" y="0"/>
                </a:moveTo>
                <a:cubicBezTo>
                  <a:pt x="5528557" y="15652"/>
                  <a:pt x="5521211" y="6893"/>
                  <a:pt x="5557800" y="50800"/>
                </a:cubicBezTo>
                <a:cubicBezTo>
                  <a:pt x="5567571" y="62526"/>
                  <a:pt x="5571281" y="79365"/>
                  <a:pt x="5583200" y="88900"/>
                </a:cubicBezTo>
                <a:cubicBezTo>
                  <a:pt x="5593653" y="97263"/>
                  <a:pt x="5608600" y="97367"/>
                  <a:pt x="5621300" y="101600"/>
                </a:cubicBezTo>
                <a:lnTo>
                  <a:pt x="5672100" y="177800"/>
                </a:lnTo>
                <a:lnTo>
                  <a:pt x="5697500" y="215900"/>
                </a:lnTo>
                <a:cubicBezTo>
                  <a:pt x="5688845" y="406317"/>
                  <a:pt x="5692717" y="454975"/>
                  <a:pt x="5672100" y="609600"/>
                </a:cubicBezTo>
                <a:cubicBezTo>
                  <a:pt x="5654692" y="740158"/>
                  <a:pt x="5666891" y="635643"/>
                  <a:pt x="5646700" y="736600"/>
                </a:cubicBezTo>
                <a:cubicBezTo>
                  <a:pt x="5624349" y="848356"/>
                  <a:pt x="5646016" y="776751"/>
                  <a:pt x="5621300" y="850900"/>
                </a:cubicBezTo>
                <a:cubicBezTo>
                  <a:pt x="5617067" y="880533"/>
                  <a:pt x="5614471" y="910447"/>
                  <a:pt x="5608600" y="939800"/>
                </a:cubicBezTo>
                <a:cubicBezTo>
                  <a:pt x="5605975" y="952927"/>
                  <a:pt x="5597793" y="964648"/>
                  <a:pt x="5595900" y="977900"/>
                </a:cubicBezTo>
                <a:cubicBezTo>
                  <a:pt x="5589287" y="1024189"/>
                  <a:pt x="5586929" y="1070990"/>
                  <a:pt x="5583200" y="1117600"/>
                </a:cubicBezTo>
                <a:cubicBezTo>
                  <a:pt x="5572060" y="1256854"/>
                  <a:pt x="5584087" y="1254194"/>
                  <a:pt x="5557800" y="1346200"/>
                </a:cubicBezTo>
                <a:cubicBezTo>
                  <a:pt x="5554122" y="1359072"/>
                  <a:pt x="5551087" y="1372326"/>
                  <a:pt x="5545100" y="1384300"/>
                </a:cubicBezTo>
                <a:cubicBezTo>
                  <a:pt x="5538274" y="1397952"/>
                  <a:pt x="5526526" y="1408748"/>
                  <a:pt x="5519700" y="1422400"/>
                </a:cubicBezTo>
                <a:cubicBezTo>
                  <a:pt x="5513713" y="1434374"/>
                  <a:pt x="5513642" y="1448877"/>
                  <a:pt x="5507000" y="1460500"/>
                </a:cubicBezTo>
                <a:cubicBezTo>
                  <a:pt x="5496498" y="1478878"/>
                  <a:pt x="5479565" y="1493017"/>
                  <a:pt x="5468900" y="1511300"/>
                </a:cubicBezTo>
                <a:cubicBezTo>
                  <a:pt x="5449821" y="1544006"/>
                  <a:pt x="5439103" y="1581395"/>
                  <a:pt x="5418100" y="1612900"/>
                </a:cubicBezTo>
                <a:cubicBezTo>
                  <a:pt x="5409633" y="1625600"/>
                  <a:pt x="5399526" y="1637348"/>
                  <a:pt x="5392700" y="1651000"/>
                </a:cubicBezTo>
                <a:cubicBezTo>
                  <a:pt x="5386713" y="1662974"/>
                  <a:pt x="5388363" y="1678647"/>
                  <a:pt x="5380000" y="1689100"/>
                </a:cubicBezTo>
                <a:cubicBezTo>
                  <a:pt x="5370465" y="1701019"/>
                  <a:pt x="5355848" y="1708301"/>
                  <a:pt x="5341900" y="1714500"/>
                </a:cubicBezTo>
                <a:cubicBezTo>
                  <a:pt x="5317434" y="1725374"/>
                  <a:pt x="5290559" y="1729956"/>
                  <a:pt x="5265700" y="1739900"/>
                </a:cubicBezTo>
                <a:cubicBezTo>
                  <a:pt x="5244533" y="1748367"/>
                  <a:pt x="5223546" y="1757295"/>
                  <a:pt x="5202200" y="1765300"/>
                </a:cubicBezTo>
                <a:cubicBezTo>
                  <a:pt x="5145292" y="1786640"/>
                  <a:pt x="5180020" y="1770684"/>
                  <a:pt x="5113300" y="1790700"/>
                </a:cubicBezTo>
                <a:cubicBezTo>
                  <a:pt x="5087655" y="1798393"/>
                  <a:pt x="5063510" y="1811698"/>
                  <a:pt x="5037100" y="1816100"/>
                </a:cubicBezTo>
                <a:cubicBezTo>
                  <a:pt x="5011700" y="1820333"/>
                  <a:pt x="4985882" y="1822555"/>
                  <a:pt x="4960900" y="1828800"/>
                </a:cubicBezTo>
                <a:lnTo>
                  <a:pt x="4846600" y="1866900"/>
                </a:lnTo>
                <a:cubicBezTo>
                  <a:pt x="4833900" y="1871133"/>
                  <a:pt x="4821705" y="1877399"/>
                  <a:pt x="4808500" y="1879600"/>
                </a:cubicBezTo>
                <a:cubicBezTo>
                  <a:pt x="4711008" y="1895849"/>
                  <a:pt x="4757550" y="1887250"/>
                  <a:pt x="4668800" y="1905000"/>
                </a:cubicBezTo>
                <a:lnTo>
                  <a:pt x="3690900" y="1879600"/>
                </a:lnTo>
                <a:cubicBezTo>
                  <a:pt x="3652603" y="1877898"/>
                  <a:pt x="3614875" y="1869026"/>
                  <a:pt x="3576600" y="1866900"/>
                </a:cubicBezTo>
                <a:cubicBezTo>
                  <a:pt x="3462398" y="1860555"/>
                  <a:pt x="3348000" y="1858433"/>
                  <a:pt x="3233700" y="1854200"/>
                </a:cubicBezTo>
                <a:cubicBezTo>
                  <a:pt x="3055931" y="1824572"/>
                  <a:pt x="3268479" y="1857224"/>
                  <a:pt x="2941600" y="1828800"/>
                </a:cubicBezTo>
                <a:cubicBezTo>
                  <a:pt x="2915946" y="1826569"/>
                  <a:pt x="2891145" y="1816631"/>
                  <a:pt x="2865400" y="1816100"/>
                </a:cubicBezTo>
                <a:lnTo>
                  <a:pt x="1709700" y="1803400"/>
                </a:lnTo>
                <a:cubicBezTo>
                  <a:pt x="1688533" y="1799167"/>
                  <a:pt x="1667457" y="1794451"/>
                  <a:pt x="1646200" y="1790700"/>
                </a:cubicBezTo>
                <a:cubicBezTo>
                  <a:pt x="1470245" y="1759649"/>
                  <a:pt x="1545348" y="1782483"/>
                  <a:pt x="1455700" y="1752600"/>
                </a:cubicBezTo>
                <a:cubicBezTo>
                  <a:pt x="1426067" y="1756833"/>
                  <a:pt x="1396251" y="1759945"/>
                  <a:pt x="1366800" y="1765300"/>
                </a:cubicBezTo>
                <a:cubicBezTo>
                  <a:pt x="1349627" y="1768422"/>
                  <a:pt x="1333173" y="1774878"/>
                  <a:pt x="1316000" y="1778000"/>
                </a:cubicBezTo>
                <a:cubicBezTo>
                  <a:pt x="1286549" y="1783355"/>
                  <a:pt x="1256551" y="1785345"/>
                  <a:pt x="1227100" y="1790700"/>
                </a:cubicBezTo>
                <a:cubicBezTo>
                  <a:pt x="1209927" y="1793822"/>
                  <a:pt x="1193579" y="1800932"/>
                  <a:pt x="1176300" y="1803400"/>
                </a:cubicBezTo>
                <a:cubicBezTo>
                  <a:pt x="1134183" y="1809417"/>
                  <a:pt x="1091633" y="1811867"/>
                  <a:pt x="1049300" y="1816100"/>
                </a:cubicBezTo>
                <a:cubicBezTo>
                  <a:pt x="1031333" y="1822089"/>
                  <a:pt x="976347" y="1841500"/>
                  <a:pt x="960400" y="1841500"/>
                </a:cubicBezTo>
                <a:cubicBezTo>
                  <a:pt x="871399" y="1841500"/>
                  <a:pt x="782600" y="1833033"/>
                  <a:pt x="693700" y="1828800"/>
                </a:cubicBezTo>
                <a:cubicBezTo>
                  <a:pt x="576544" y="1789748"/>
                  <a:pt x="643754" y="1808651"/>
                  <a:pt x="490500" y="1778000"/>
                </a:cubicBezTo>
                <a:cubicBezTo>
                  <a:pt x="469333" y="1773767"/>
                  <a:pt x="448454" y="1767684"/>
                  <a:pt x="427000" y="1765300"/>
                </a:cubicBezTo>
                <a:cubicBezTo>
                  <a:pt x="372460" y="1759240"/>
                  <a:pt x="280753" y="1750255"/>
                  <a:pt x="223800" y="1739900"/>
                </a:cubicBezTo>
                <a:cubicBezTo>
                  <a:pt x="206627" y="1736778"/>
                  <a:pt x="190039" y="1730986"/>
                  <a:pt x="173000" y="1727200"/>
                </a:cubicBezTo>
                <a:cubicBezTo>
                  <a:pt x="151928" y="1722517"/>
                  <a:pt x="130325" y="1720180"/>
                  <a:pt x="109500" y="1714500"/>
                </a:cubicBezTo>
                <a:cubicBezTo>
                  <a:pt x="83669" y="1707455"/>
                  <a:pt x="33300" y="1689100"/>
                  <a:pt x="33300" y="1689100"/>
                </a:cubicBezTo>
                <a:cubicBezTo>
                  <a:pt x="24833" y="1676400"/>
                  <a:pt x="8987" y="1666225"/>
                  <a:pt x="7900" y="1651000"/>
                </a:cubicBezTo>
                <a:cubicBezTo>
                  <a:pt x="5633" y="1619265"/>
                  <a:pt x="0" y="1510000"/>
                  <a:pt x="46000" y="1473200"/>
                </a:cubicBezTo>
                <a:cubicBezTo>
                  <a:pt x="56453" y="1464837"/>
                  <a:pt x="71400" y="1464733"/>
                  <a:pt x="84100" y="1460500"/>
                </a:cubicBezTo>
                <a:cubicBezTo>
                  <a:pt x="96800" y="1447800"/>
                  <a:pt x="106500" y="1431122"/>
                  <a:pt x="122200" y="1422400"/>
                </a:cubicBezTo>
                <a:lnTo>
                  <a:pt x="236500" y="1384300"/>
                </a:lnTo>
                <a:cubicBezTo>
                  <a:pt x="249200" y="1380067"/>
                  <a:pt x="263461" y="1379026"/>
                  <a:pt x="274600" y="1371600"/>
                </a:cubicBezTo>
                <a:cubicBezTo>
                  <a:pt x="320576" y="1340949"/>
                  <a:pt x="299048" y="1353026"/>
                  <a:pt x="338100" y="1333500"/>
                </a:cubicBezTo>
              </a:path>
            </a:pathLst>
          </a:custGeom>
          <a:noFill/>
          <a:ln w="9525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6095" name="矩形 33"/>
          <p:cNvSpPr/>
          <p:nvPr/>
        </p:nvSpPr>
        <p:spPr>
          <a:xfrm>
            <a:off x="8134350" y="5038725"/>
            <a:ext cx="477838" cy="40005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 1</a:t>
            </a:r>
            <a:endParaRPr lang="zh-CN" altLang="en-US" dirty="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  <p:cxnSp>
        <p:nvCxnSpPr>
          <p:cNvPr id="86096" name="直接箭头连接符 34"/>
          <p:cNvCxnSpPr/>
          <p:nvPr/>
        </p:nvCxnSpPr>
        <p:spPr>
          <a:xfrm flipV="1">
            <a:off x="7969250" y="3165475"/>
            <a:ext cx="165100" cy="479425"/>
          </a:xfrm>
          <a:prstGeom prst="straightConnector1">
            <a:avLst/>
          </a:prstGeom>
          <a:ln w="9525" cap="flat" cmpd="sng">
            <a:solidFill>
              <a:srgbClr val="FF0000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86097" name="直接箭头连接符 36"/>
          <p:cNvCxnSpPr/>
          <p:nvPr/>
        </p:nvCxnSpPr>
        <p:spPr>
          <a:xfrm flipH="1">
            <a:off x="6873875" y="4746625"/>
            <a:ext cx="501650" cy="0"/>
          </a:xfrm>
          <a:prstGeom prst="straightConnector1">
            <a:avLst/>
          </a:prstGeom>
          <a:ln w="9525" cap="flat" cmpd="sng">
            <a:solidFill>
              <a:srgbClr val="FF0000"/>
            </a:solidFill>
            <a:prstDash val="solid"/>
            <a:headEnd type="none" w="med" len="med"/>
            <a:tailEnd type="arrow" w="med" len="med"/>
          </a:ln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8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7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6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6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538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86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6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38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38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86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86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86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86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86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87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538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60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6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386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386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9" dur="500"/>
                                        <p:tgtEl>
                                          <p:spTgt spid="538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8647" grpId="0"/>
      <p:bldP spid="538647" grpId="1"/>
      <p:bldP spid="538648" grpId="0"/>
      <p:bldP spid="86061" grpId="0"/>
      <p:bldP spid="538690" grpId="0"/>
      <p:bldP spid="538693" grpId="0"/>
      <p:bldP spid="538696" grpId="0" animBg="1"/>
      <p:bldP spid="538698" grpId="0" animBg="1"/>
      <p:bldP spid="86090" grpId="0" animBg="1"/>
      <p:bldP spid="86090" grpId="1" animBg="1"/>
      <p:bldP spid="86091" grpId="0"/>
      <p:bldP spid="86091" grpId="1"/>
      <p:bldP spid="86095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Rot="1"/>
          </p:cNvSpPr>
          <p:nvPr>
            <p:ph type="body" sz="half" idx="1"/>
          </p:nvPr>
        </p:nvSpPr>
        <p:spPr>
          <a:xfrm>
            <a:off x="944563" y="1036638"/>
            <a:ext cx="4464050" cy="1512887"/>
          </a:xfrm>
        </p:spPr>
        <p:txBody>
          <a:bodyPr vert="horz" wrap="square" lIns="91440" tIns="45720" rIns="91440" bIns="45720" anchor="t" anchorCtr="0"/>
          <a:lstStyle/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CC3300"/>
                </a:solidFill>
              </a:rPr>
              <a:t>例：</a:t>
            </a:r>
            <a:r>
              <a:rPr lang="en-US" altLang="zh-CN" sz="2400" dirty="0">
                <a:solidFill>
                  <a:srgbClr val="CC3300"/>
                </a:solidFill>
              </a:rPr>
              <a:t>STC               </a:t>
            </a:r>
            <a:r>
              <a:rPr lang="zh-CN" altLang="en-US" sz="2400" dirty="0">
                <a:solidFill>
                  <a:srgbClr val="CC3300"/>
                </a:solidFill>
              </a:rPr>
              <a:t>；</a:t>
            </a:r>
            <a:r>
              <a:rPr lang="en-US" altLang="zh-CN" sz="2000" dirty="0">
                <a:solidFill>
                  <a:srgbClr val="CC3300"/>
                </a:solidFill>
              </a:rPr>
              <a:t>CF=1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           MOV  CL,2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           MOV  AL,95H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CC3300"/>
                </a:solidFill>
              </a:rPr>
              <a:t>		RCL   AL,CL</a:t>
            </a: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  <a:p>
            <a:pPr eaLnBrk="1" hangingPunct="1">
              <a:lnSpc>
                <a:spcPct val="80000"/>
              </a:lnSpc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sz="2400" dirty="0">
              <a:solidFill>
                <a:srgbClr val="CC3300"/>
              </a:solidFill>
            </a:endParaRPr>
          </a:p>
        </p:txBody>
      </p:sp>
      <p:graphicFrame>
        <p:nvGraphicFramePr>
          <p:cNvPr id="88067" name="内容占位符 88066"/>
          <p:cNvGraphicFramePr>
            <a:graphicFrameLocks noGrp="1"/>
          </p:cNvGraphicFramePr>
          <p:nvPr>
            <p:ph sz="quarter" idx="2"/>
          </p:nvPr>
        </p:nvGraphicFramePr>
        <p:xfrm>
          <a:off x="3492500" y="2636838"/>
          <a:ext cx="4194175" cy="563563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63563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8647" name="Text Box 23"/>
          <p:cNvSpPr txBox="1"/>
          <p:nvPr/>
        </p:nvSpPr>
        <p:spPr>
          <a:xfrm>
            <a:off x="1331913" y="2565400"/>
            <a:ext cx="2041525" cy="5191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移位前：</a:t>
            </a:r>
          </a:p>
        </p:txBody>
      </p:sp>
      <p:sp>
        <p:nvSpPr>
          <p:cNvPr id="538648" name="Text Box 24"/>
          <p:cNvSpPr txBox="1"/>
          <p:nvPr/>
        </p:nvSpPr>
        <p:spPr>
          <a:xfrm>
            <a:off x="1187450" y="3789363"/>
            <a:ext cx="2160588" cy="5191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循环右移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位</a:t>
            </a:r>
          </a:p>
        </p:txBody>
      </p:sp>
      <p:graphicFrame>
        <p:nvGraphicFramePr>
          <p:cNvPr id="88089" name="内容占位符 88088"/>
          <p:cNvGraphicFramePr>
            <a:graphicFrameLocks noGrp="1"/>
          </p:cNvGraphicFramePr>
          <p:nvPr>
            <p:ph sz="quarter" idx="3"/>
          </p:nvPr>
        </p:nvGraphicFramePr>
        <p:xfrm>
          <a:off x="3490913" y="3860800"/>
          <a:ext cx="4194175" cy="518160"/>
        </p:xfrm>
        <a:graphic>
          <a:graphicData uri="http://schemas.openxmlformats.org/drawingml/2006/table">
            <a:tbl>
              <a:tblPr/>
              <a:tblGrid>
                <a:gridCol w="50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5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54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dirty="0">
                          <a:solidFill>
                            <a:srgbClr val="FFA449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u="sng" dirty="0"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7085" name="Text Box 45"/>
          <p:cNvSpPr txBox="1"/>
          <p:nvPr/>
        </p:nvSpPr>
        <p:spPr>
          <a:xfrm>
            <a:off x="6227763" y="3429000"/>
            <a:ext cx="1454150" cy="396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b="0" dirty="0">
                <a:solidFill>
                  <a:schemeClr val="tx1"/>
                </a:solidFill>
                <a:latin typeface="Arial" panose="020B0604020202020204" pitchFamily="34" charset="0"/>
              </a:rPr>
              <a:t>移位的方向</a:t>
            </a:r>
          </a:p>
        </p:txBody>
      </p:sp>
      <p:graphicFrame>
        <p:nvGraphicFramePr>
          <p:cNvPr id="88110" name="表格 88109"/>
          <p:cNvGraphicFramePr/>
          <p:nvPr/>
        </p:nvGraphicFramePr>
        <p:xfrm>
          <a:off x="3492500" y="5013325"/>
          <a:ext cx="4271963" cy="518160"/>
        </p:xfrm>
        <a:graphic>
          <a:graphicData uri="http://schemas.openxmlformats.org/drawingml/2006/table">
            <a:tbl>
              <a:tblPr/>
              <a:tblGrid>
                <a:gridCol w="503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4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7525"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  <a:endParaRPr lang="zh-CN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en-US" altLang="zh-CN" sz="2800" dirty="0">
                        <a:solidFill>
                          <a:srgbClr val="00B050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marL="45720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2pPr>
                      <a:lvl3pPr marL="914400" lvl="2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3pPr>
                      <a:lvl4pPr marL="1371600" lvl="3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4pPr>
                      <a:lvl5pPr marL="1828800" lvl="4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defRPr sz="2000" b="1" i="0" u="none" kern="1200" baseline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  <a:cs typeface="+mn-cs"/>
                        </a:defRPr>
                      </a:lvl5pPr>
                    </a:lstStyle>
                    <a:p>
                      <a:pPr lvl="0" eaLnBrk="1" hangingPunct="1"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70000"/>
                        <a:buFont typeface="Wingdings" panose="05000000000000000000" pitchFamily="2" charset="2"/>
                        <a:buNone/>
                      </a:pPr>
                      <a:endParaRPr lang="en-US" altLang="zh-CN" sz="28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38690" name="Text Box 66"/>
          <p:cNvSpPr txBox="1"/>
          <p:nvPr/>
        </p:nvSpPr>
        <p:spPr>
          <a:xfrm>
            <a:off x="468313" y="5038725"/>
            <a:ext cx="2860675" cy="4572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循环右移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位后：</a:t>
            </a:r>
          </a:p>
        </p:txBody>
      </p:sp>
      <p:sp>
        <p:nvSpPr>
          <p:cNvPr id="538691" name="Text Box 67"/>
          <p:cNvSpPr txBox="1"/>
          <p:nvPr/>
        </p:nvSpPr>
        <p:spPr>
          <a:xfrm>
            <a:off x="5867400" y="1196975"/>
            <a:ext cx="2592388" cy="8302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400" b="0" dirty="0">
                <a:solidFill>
                  <a:schemeClr val="tx1"/>
                </a:solidFill>
                <a:latin typeface="Arial" panose="020B0604020202020204" pitchFamily="34" charset="0"/>
              </a:rPr>
              <a:t>指令执行后，</a:t>
            </a:r>
            <a:r>
              <a:rPr lang="en-US" altLang="zh-CN" sz="2400" b="0" dirty="0">
                <a:solidFill>
                  <a:schemeClr val="tx1"/>
                </a:solidFill>
                <a:latin typeface="Arial" panose="020B0604020202020204" pitchFamily="34" charset="0"/>
              </a:rPr>
              <a:t>AL=57H,CF=0</a:t>
            </a:r>
          </a:p>
        </p:txBody>
      </p:sp>
      <p:sp>
        <p:nvSpPr>
          <p:cNvPr id="88132" name="Text Box 68"/>
          <p:cNvSpPr txBox="1"/>
          <p:nvPr/>
        </p:nvSpPr>
        <p:spPr>
          <a:xfrm>
            <a:off x="574675" y="549275"/>
            <a:ext cx="8569325" cy="4762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RCL dst,Count(</a:t>
            </a:r>
            <a:r>
              <a:rPr lang="zh-CN" altLang="en-US" sz="2800" b="0" dirty="0">
                <a:solidFill>
                  <a:schemeClr val="tx1"/>
                </a:solidFill>
                <a:latin typeface="Arial" panose="020B0604020202020204" pitchFamily="34" charset="0"/>
              </a:rPr>
              <a:t>循环右移指令，</a:t>
            </a:r>
            <a:r>
              <a:rPr lang="en-US" altLang="zh-CN" sz="2800" b="0" dirty="0">
                <a:solidFill>
                  <a:schemeClr val="tx1"/>
                </a:solidFill>
                <a:latin typeface="Arial" panose="020B0604020202020204" pitchFamily="34" charset="0"/>
              </a:rPr>
              <a:t>Rotate Right)</a:t>
            </a:r>
          </a:p>
        </p:txBody>
      </p:sp>
      <p:sp>
        <p:nvSpPr>
          <p:cNvPr id="538696" name="Oval 72"/>
          <p:cNvSpPr/>
          <p:nvPr/>
        </p:nvSpPr>
        <p:spPr>
          <a:xfrm>
            <a:off x="3473450" y="3794125"/>
            <a:ext cx="1098550" cy="6477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38698" name="Oval 74"/>
          <p:cNvSpPr/>
          <p:nvPr/>
        </p:nvSpPr>
        <p:spPr>
          <a:xfrm>
            <a:off x="6718300" y="5038725"/>
            <a:ext cx="963613" cy="503238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7113" name="矩形 17"/>
          <p:cNvSpPr/>
          <p:nvPr/>
        </p:nvSpPr>
        <p:spPr>
          <a:xfrm>
            <a:off x="8180388" y="2636838"/>
            <a:ext cx="479425" cy="46196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2400" dirty="0">
                <a:solidFill>
                  <a:srgbClr val="00B050"/>
                </a:solidFill>
                <a:latin typeface="Arial" panose="020B0604020202020204" pitchFamily="34" charset="0"/>
              </a:rPr>
              <a:t>1</a:t>
            </a:r>
            <a:endParaRPr lang="zh-CN" altLang="en-US" sz="2400" dirty="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  <p:sp>
        <p:nvSpPr>
          <p:cNvPr id="87114" name="矩形 18"/>
          <p:cNvSpPr/>
          <p:nvPr/>
        </p:nvSpPr>
        <p:spPr>
          <a:xfrm>
            <a:off x="8132763" y="2149475"/>
            <a:ext cx="527050" cy="4000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b="0" dirty="0">
                <a:solidFill>
                  <a:schemeClr val="tx1"/>
                </a:solidFill>
                <a:latin typeface="Arial" panose="020B0604020202020204" pitchFamily="34" charset="0"/>
              </a:rPr>
              <a:t>CF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8137" name="任意多边形 30"/>
          <p:cNvSpPr/>
          <p:nvPr/>
        </p:nvSpPr>
        <p:spPr>
          <a:xfrm>
            <a:off x="2559050" y="2643188"/>
            <a:ext cx="6864350" cy="2308225"/>
          </a:xfrm>
          <a:custGeom>
            <a:avLst/>
            <a:gdLst>
              <a:gd name="txL" fmla="*/ 0 w 6864350"/>
              <a:gd name="txT" fmla="*/ 0 h 2307166"/>
              <a:gd name="txR" fmla="*/ 6864350 w 6864350"/>
              <a:gd name="txB" fmla="*/ 2307166 h 2307166"/>
            </a:gdLst>
            <a:ahLst/>
            <a:cxnLst>
              <a:cxn ang="0">
                <a:pos x="6089650" y="201914"/>
              </a:cxn>
              <a:cxn ang="0">
                <a:pos x="6407150" y="303934"/>
              </a:cxn>
              <a:cxn ang="0">
                <a:pos x="6254750" y="2025528"/>
              </a:cxn>
              <a:cxn ang="0">
                <a:pos x="2749551" y="2051033"/>
              </a:cxn>
              <a:cxn ang="0">
                <a:pos x="311150" y="2063785"/>
              </a:cxn>
              <a:cxn ang="0">
                <a:pos x="882650" y="1502675"/>
              </a:cxn>
              <a:cxn ang="0">
                <a:pos x="908050" y="1451665"/>
              </a:cxn>
            </a:cxnLst>
            <a:rect l="txL" t="txT" r="txR" b="txB"/>
            <a:pathLst>
              <a:path w="6864350" h="2307166">
                <a:moveTo>
                  <a:pt x="6089650" y="201083"/>
                </a:moveTo>
                <a:cubicBezTo>
                  <a:pt x="6234641" y="100541"/>
                  <a:pt x="6379633" y="0"/>
                  <a:pt x="6407150" y="302683"/>
                </a:cubicBezTo>
                <a:cubicBezTo>
                  <a:pt x="6434667" y="605366"/>
                  <a:pt x="6864350" y="1727200"/>
                  <a:pt x="6254750" y="2017183"/>
                </a:cubicBezTo>
                <a:cubicBezTo>
                  <a:pt x="5645150" y="2307166"/>
                  <a:pt x="2749550" y="2042583"/>
                  <a:pt x="2749550" y="2042583"/>
                </a:cubicBezTo>
                <a:cubicBezTo>
                  <a:pt x="1758950" y="2048933"/>
                  <a:pt x="622300" y="2146300"/>
                  <a:pt x="311150" y="2055283"/>
                </a:cubicBezTo>
                <a:cubicBezTo>
                  <a:pt x="0" y="1964266"/>
                  <a:pt x="783167" y="1598083"/>
                  <a:pt x="882650" y="1496483"/>
                </a:cubicBezTo>
                <a:cubicBezTo>
                  <a:pt x="982133" y="1394883"/>
                  <a:pt x="945091" y="1420283"/>
                  <a:pt x="908050" y="1445683"/>
                </a:cubicBezTo>
              </a:path>
            </a:pathLst>
          </a:custGeom>
          <a:noFill/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7116" name="任意多边形 31"/>
          <p:cNvSpPr/>
          <p:nvPr/>
        </p:nvSpPr>
        <p:spPr>
          <a:xfrm>
            <a:off x="7696200" y="2959100"/>
            <a:ext cx="609600" cy="1158875"/>
          </a:xfrm>
          <a:custGeom>
            <a:avLst/>
            <a:gdLst>
              <a:gd name="txL" fmla="*/ 0 w 609600"/>
              <a:gd name="txT" fmla="*/ 0 h 1159346"/>
              <a:gd name="txR" fmla="*/ 609600 w 609600"/>
              <a:gd name="txB" fmla="*/ 1159346 h 1159346"/>
            </a:gdLst>
            <a:ahLst/>
            <a:cxnLst>
              <a:cxn ang="0">
                <a:pos x="0" y="1151481"/>
              </a:cxn>
              <a:cxn ang="0">
                <a:pos x="127000" y="1088213"/>
              </a:cxn>
              <a:cxn ang="0">
                <a:pos x="165100" y="923714"/>
              </a:cxn>
              <a:cxn ang="0">
                <a:pos x="190500" y="708603"/>
              </a:cxn>
              <a:cxn ang="0">
                <a:pos x="215900" y="430225"/>
              </a:cxn>
              <a:cxn ang="0">
                <a:pos x="254000" y="316339"/>
              </a:cxn>
              <a:cxn ang="0">
                <a:pos x="266700" y="278382"/>
              </a:cxn>
              <a:cxn ang="0">
                <a:pos x="292100" y="240418"/>
              </a:cxn>
              <a:cxn ang="0">
                <a:pos x="304800" y="202459"/>
              </a:cxn>
              <a:cxn ang="0">
                <a:pos x="355600" y="164497"/>
              </a:cxn>
              <a:cxn ang="0">
                <a:pos x="381000" y="126535"/>
              </a:cxn>
              <a:cxn ang="0">
                <a:pos x="406400" y="50611"/>
              </a:cxn>
              <a:cxn ang="0">
                <a:pos x="520700" y="12655"/>
              </a:cxn>
              <a:cxn ang="0">
                <a:pos x="558800" y="0"/>
              </a:cxn>
              <a:cxn ang="0">
                <a:pos x="609600" y="0"/>
              </a:cxn>
            </a:cxnLst>
            <a:rect l="txL" t="txT" r="txR" b="txB"/>
            <a:pathLst>
              <a:path w="609600" h="1159346">
                <a:moveTo>
                  <a:pt x="0" y="1155700"/>
                </a:moveTo>
                <a:cubicBezTo>
                  <a:pt x="116408" y="1126598"/>
                  <a:pt x="82236" y="1159346"/>
                  <a:pt x="127000" y="1092200"/>
                </a:cubicBezTo>
                <a:cubicBezTo>
                  <a:pt x="141830" y="1032880"/>
                  <a:pt x="155327" y="985739"/>
                  <a:pt x="165100" y="927100"/>
                </a:cubicBezTo>
                <a:cubicBezTo>
                  <a:pt x="177867" y="850498"/>
                  <a:pt x="183277" y="790648"/>
                  <a:pt x="190500" y="711200"/>
                </a:cubicBezTo>
                <a:cubicBezTo>
                  <a:pt x="192061" y="694027"/>
                  <a:pt x="210373" y="461278"/>
                  <a:pt x="215900" y="431800"/>
                </a:cubicBezTo>
                <a:lnTo>
                  <a:pt x="254000" y="317500"/>
                </a:lnTo>
                <a:cubicBezTo>
                  <a:pt x="258233" y="304800"/>
                  <a:pt x="259274" y="290539"/>
                  <a:pt x="266700" y="279400"/>
                </a:cubicBezTo>
                <a:cubicBezTo>
                  <a:pt x="275167" y="266700"/>
                  <a:pt x="285274" y="254952"/>
                  <a:pt x="292100" y="241300"/>
                </a:cubicBezTo>
                <a:cubicBezTo>
                  <a:pt x="298087" y="229326"/>
                  <a:pt x="296230" y="213484"/>
                  <a:pt x="304800" y="203200"/>
                </a:cubicBezTo>
                <a:cubicBezTo>
                  <a:pt x="318351" y="186939"/>
                  <a:pt x="340633" y="180067"/>
                  <a:pt x="355600" y="165100"/>
                </a:cubicBezTo>
                <a:cubicBezTo>
                  <a:pt x="366393" y="154307"/>
                  <a:pt x="374801" y="140948"/>
                  <a:pt x="381000" y="127000"/>
                </a:cubicBezTo>
                <a:cubicBezTo>
                  <a:pt x="391874" y="102534"/>
                  <a:pt x="381000" y="59267"/>
                  <a:pt x="406400" y="50800"/>
                </a:cubicBezTo>
                <a:lnTo>
                  <a:pt x="520700" y="12700"/>
                </a:lnTo>
                <a:cubicBezTo>
                  <a:pt x="533400" y="8467"/>
                  <a:pt x="545413" y="0"/>
                  <a:pt x="558800" y="0"/>
                </a:cubicBezTo>
                <a:lnTo>
                  <a:pt x="609600" y="0"/>
                </a:lnTo>
              </a:path>
            </a:pathLst>
          </a:custGeom>
          <a:noFill/>
          <a:ln w="9525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7117" name="任意多边形 32"/>
          <p:cNvSpPr/>
          <p:nvPr/>
        </p:nvSpPr>
        <p:spPr>
          <a:xfrm>
            <a:off x="3141663" y="2870200"/>
            <a:ext cx="5697537" cy="1905000"/>
          </a:xfrm>
          <a:custGeom>
            <a:avLst/>
            <a:gdLst>
              <a:gd name="txL" fmla="*/ 0 w 5697500"/>
              <a:gd name="txT" fmla="*/ 0 h 1905000"/>
              <a:gd name="txR" fmla="*/ 5697500 w 5697500"/>
              <a:gd name="txB" fmla="*/ 1905000 h 1905000"/>
            </a:gdLst>
            <a:ahLst/>
            <a:cxnLst>
              <a:cxn ang="0">
                <a:pos x="5481924" y="0"/>
              </a:cxn>
              <a:cxn ang="0">
                <a:pos x="5558124" y="50800"/>
              </a:cxn>
              <a:cxn ang="0">
                <a:pos x="5583524" y="88900"/>
              </a:cxn>
              <a:cxn ang="0">
                <a:pos x="5621625" y="101600"/>
              </a:cxn>
              <a:cxn ang="0">
                <a:pos x="5672425" y="177800"/>
              </a:cxn>
              <a:cxn ang="0">
                <a:pos x="5697825" y="215900"/>
              </a:cxn>
              <a:cxn ang="0">
                <a:pos x="5672425" y="609600"/>
              </a:cxn>
              <a:cxn ang="0">
                <a:pos x="5647025" y="736600"/>
              </a:cxn>
              <a:cxn ang="0">
                <a:pos x="5621625" y="850900"/>
              </a:cxn>
              <a:cxn ang="0">
                <a:pos x="5608924" y="939800"/>
              </a:cxn>
              <a:cxn ang="0">
                <a:pos x="5596224" y="977900"/>
              </a:cxn>
              <a:cxn ang="0">
                <a:pos x="5583524" y="1117600"/>
              </a:cxn>
              <a:cxn ang="0">
                <a:pos x="5558124" y="1346200"/>
              </a:cxn>
              <a:cxn ang="0">
                <a:pos x="5545424" y="1384300"/>
              </a:cxn>
              <a:cxn ang="0">
                <a:pos x="5520024" y="1422400"/>
              </a:cxn>
              <a:cxn ang="0">
                <a:pos x="5507324" y="1460500"/>
              </a:cxn>
              <a:cxn ang="0">
                <a:pos x="5469224" y="1511300"/>
              </a:cxn>
              <a:cxn ang="0">
                <a:pos x="5418391" y="1612900"/>
              </a:cxn>
              <a:cxn ang="0">
                <a:pos x="5392991" y="1651000"/>
              </a:cxn>
              <a:cxn ang="0">
                <a:pos x="5380291" y="1689100"/>
              </a:cxn>
              <a:cxn ang="0">
                <a:pos x="5342191" y="1714500"/>
              </a:cxn>
              <a:cxn ang="0">
                <a:pos x="5265990" y="1739900"/>
              </a:cxn>
              <a:cxn ang="0">
                <a:pos x="5202490" y="1765300"/>
              </a:cxn>
              <a:cxn ang="0">
                <a:pos x="5113589" y="1790700"/>
              </a:cxn>
              <a:cxn ang="0">
                <a:pos x="5037389" y="1816100"/>
              </a:cxn>
              <a:cxn ang="0">
                <a:pos x="4961188" y="1828800"/>
              </a:cxn>
              <a:cxn ang="0">
                <a:pos x="4846888" y="1866900"/>
              </a:cxn>
              <a:cxn ang="0">
                <a:pos x="4808788" y="1879600"/>
              </a:cxn>
              <a:cxn ang="0">
                <a:pos x="4669055" y="1905000"/>
              </a:cxn>
              <a:cxn ang="0">
                <a:pos x="3691116" y="1879600"/>
              </a:cxn>
              <a:cxn ang="0">
                <a:pos x="3576799" y="1866900"/>
              </a:cxn>
              <a:cxn ang="0">
                <a:pos x="3233881" y="1854200"/>
              </a:cxn>
              <a:cxn ang="0">
                <a:pos x="2941763" y="1828800"/>
              </a:cxn>
              <a:cxn ang="0">
                <a:pos x="2865563" y="1816100"/>
              </a:cxn>
              <a:cxn ang="0">
                <a:pos x="1709799" y="1803400"/>
              </a:cxn>
              <a:cxn ang="0">
                <a:pos x="1646299" y="1790700"/>
              </a:cxn>
              <a:cxn ang="0">
                <a:pos x="1455781" y="1752600"/>
              </a:cxn>
              <a:cxn ang="0">
                <a:pos x="1366881" y="1765300"/>
              </a:cxn>
              <a:cxn ang="0">
                <a:pos x="1316081" y="1778000"/>
              </a:cxn>
              <a:cxn ang="0">
                <a:pos x="1227172" y="1790700"/>
              </a:cxn>
              <a:cxn ang="0">
                <a:pos x="1176372" y="1803400"/>
              </a:cxn>
              <a:cxn ang="0">
                <a:pos x="1049363" y="1816100"/>
              </a:cxn>
              <a:cxn ang="0">
                <a:pos x="960454" y="1841500"/>
              </a:cxn>
              <a:cxn ang="0">
                <a:pos x="693745" y="1828800"/>
              </a:cxn>
              <a:cxn ang="0">
                <a:pos x="490527" y="1778000"/>
              </a:cxn>
              <a:cxn ang="0">
                <a:pos x="427027" y="1765300"/>
              </a:cxn>
              <a:cxn ang="0">
                <a:pos x="223809" y="1739900"/>
              </a:cxn>
              <a:cxn ang="0">
                <a:pos x="173009" y="1727200"/>
              </a:cxn>
              <a:cxn ang="0">
                <a:pos x="109509" y="1714500"/>
              </a:cxn>
              <a:cxn ang="0">
                <a:pos x="33300" y="1689100"/>
              </a:cxn>
              <a:cxn ang="0">
                <a:pos x="7900" y="1651000"/>
              </a:cxn>
              <a:cxn ang="0">
                <a:pos x="46000" y="1473200"/>
              </a:cxn>
              <a:cxn ang="0">
                <a:pos x="84109" y="1460500"/>
              </a:cxn>
              <a:cxn ang="0">
                <a:pos x="122209" y="1422400"/>
              </a:cxn>
              <a:cxn ang="0">
                <a:pos x="236518" y="1384300"/>
              </a:cxn>
              <a:cxn ang="0">
                <a:pos x="274618" y="1371600"/>
              </a:cxn>
              <a:cxn ang="0">
                <a:pos x="338118" y="1333500"/>
              </a:cxn>
            </a:cxnLst>
            <a:rect l="txL" t="txT" r="txR" b="txB"/>
            <a:pathLst>
              <a:path w="5697500" h="1905000">
                <a:moveTo>
                  <a:pt x="5481600" y="0"/>
                </a:moveTo>
                <a:cubicBezTo>
                  <a:pt x="5528557" y="15652"/>
                  <a:pt x="5521211" y="6893"/>
                  <a:pt x="5557800" y="50800"/>
                </a:cubicBezTo>
                <a:cubicBezTo>
                  <a:pt x="5567571" y="62526"/>
                  <a:pt x="5571281" y="79365"/>
                  <a:pt x="5583200" y="88900"/>
                </a:cubicBezTo>
                <a:cubicBezTo>
                  <a:pt x="5593653" y="97263"/>
                  <a:pt x="5608600" y="97367"/>
                  <a:pt x="5621300" y="101600"/>
                </a:cubicBezTo>
                <a:lnTo>
                  <a:pt x="5672100" y="177800"/>
                </a:lnTo>
                <a:lnTo>
                  <a:pt x="5697500" y="215900"/>
                </a:lnTo>
                <a:cubicBezTo>
                  <a:pt x="5688845" y="406317"/>
                  <a:pt x="5692717" y="454975"/>
                  <a:pt x="5672100" y="609600"/>
                </a:cubicBezTo>
                <a:cubicBezTo>
                  <a:pt x="5654692" y="740158"/>
                  <a:pt x="5666891" y="635643"/>
                  <a:pt x="5646700" y="736600"/>
                </a:cubicBezTo>
                <a:cubicBezTo>
                  <a:pt x="5624349" y="848356"/>
                  <a:pt x="5646016" y="776751"/>
                  <a:pt x="5621300" y="850900"/>
                </a:cubicBezTo>
                <a:cubicBezTo>
                  <a:pt x="5617067" y="880533"/>
                  <a:pt x="5614471" y="910447"/>
                  <a:pt x="5608600" y="939800"/>
                </a:cubicBezTo>
                <a:cubicBezTo>
                  <a:pt x="5605975" y="952927"/>
                  <a:pt x="5597793" y="964648"/>
                  <a:pt x="5595900" y="977900"/>
                </a:cubicBezTo>
                <a:cubicBezTo>
                  <a:pt x="5589287" y="1024189"/>
                  <a:pt x="5586929" y="1070990"/>
                  <a:pt x="5583200" y="1117600"/>
                </a:cubicBezTo>
                <a:cubicBezTo>
                  <a:pt x="5572060" y="1256854"/>
                  <a:pt x="5584087" y="1254194"/>
                  <a:pt x="5557800" y="1346200"/>
                </a:cubicBezTo>
                <a:cubicBezTo>
                  <a:pt x="5554122" y="1359072"/>
                  <a:pt x="5551087" y="1372326"/>
                  <a:pt x="5545100" y="1384300"/>
                </a:cubicBezTo>
                <a:cubicBezTo>
                  <a:pt x="5538274" y="1397952"/>
                  <a:pt x="5526526" y="1408748"/>
                  <a:pt x="5519700" y="1422400"/>
                </a:cubicBezTo>
                <a:cubicBezTo>
                  <a:pt x="5513713" y="1434374"/>
                  <a:pt x="5513642" y="1448877"/>
                  <a:pt x="5507000" y="1460500"/>
                </a:cubicBezTo>
                <a:cubicBezTo>
                  <a:pt x="5496498" y="1478878"/>
                  <a:pt x="5479565" y="1493017"/>
                  <a:pt x="5468900" y="1511300"/>
                </a:cubicBezTo>
                <a:cubicBezTo>
                  <a:pt x="5449821" y="1544006"/>
                  <a:pt x="5439103" y="1581395"/>
                  <a:pt x="5418100" y="1612900"/>
                </a:cubicBezTo>
                <a:cubicBezTo>
                  <a:pt x="5409633" y="1625600"/>
                  <a:pt x="5399526" y="1637348"/>
                  <a:pt x="5392700" y="1651000"/>
                </a:cubicBezTo>
                <a:cubicBezTo>
                  <a:pt x="5386713" y="1662974"/>
                  <a:pt x="5388363" y="1678647"/>
                  <a:pt x="5380000" y="1689100"/>
                </a:cubicBezTo>
                <a:cubicBezTo>
                  <a:pt x="5370465" y="1701019"/>
                  <a:pt x="5355848" y="1708301"/>
                  <a:pt x="5341900" y="1714500"/>
                </a:cubicBezTo>
                <a:cubicBezTo>
                  <a:pt x="5317434" y="1725374"/>
                  <a:pt x="5290559" y="1729956"/>
                  <a:pt x="5265700" y="1739900"/>
                </a:cubicBezTo>
                <a:cubicBezTo>
                  <a:pt x="5244533" y="1748367"/>
                  <a:pt x="5223546" y="1757295"/>
                  <a:pt x="5202200" y="1765300"/>
                </a:cubicBezTo>
                <a:cubicBezTo>
                  <a:pt x="5145292" y="1786640"/>
                  <a:pt x="5180020" y="1770684"/>
                  <a:pt x="5113300" y="1790700"/>
                </a:cubicBezTo>
                <a:cubicBezTo>
                  <a:pt x="5087655" y="1798393"/>
                  <a:pt x="5063510" y="1811698"/>
                  <a:pt x="5037100" y="1816100"/>
                </a:cubicBezTo>
                <a:cubicBezTo>
                  <a:pt x="5011700" y="1820333"/>
                  <a:pt x="4985882" y="1822555"/>
                  <a:pt x="4960900" y="1828800"/>
                </a:cubicBezTo>
                <a:lnTo>
                  <a:pt x="4846600" y="1866900"/>
                </a:lnTo>
                <a:cubicBezTo>
                  <a:pt x="4833900" y="1871133"/>
                  <a:pt x="4821705" y="1877399"/>
                  <a:pt x="4808500" y="1879600"/>
                </a:cubicBezTo>
                <a:cubicBezTo>
                  <a:pt x="4711008" y="1895849"/>
                  <a:pt x="4757550" y="1887250"/>
                  <a:pt x="4668800" y="1905000"/>
                </a:cubicBezTo>
                <a:lnTo>
                  <a:pt x="3690900" y="1879600"/>
                </a:lnTo>
                <a:cubicBezTo>
                  <a:pt x="3652603" y="1877898"/>
                  <a:pt x="3614875" y="1869026"/>
                  <a:pt x="3576600" y="1866900"/>
                </a:cubicBezTo>
                <a:cubicBezTo>
                  <a:pt x="3462398" y="1860555"/>
                  <a:pt x="3348000" y="1858433"/>
                  <a:pt x="3233700" y="1854200"/>
                </a:cubicBezTo>
                <a:cubicBezTo>
                  <a:pt x="3055931" y="1824572"/>
                  <a:pt x="3268479" y="1857224"/>
                  <a:pt x="2941600" y="1828800"/>
                </a:cubicBezTo>
                <a:cubicBezTo>
                  <a:pt x="2915946" y="1826569"/>
                  <a:pt x="2891145" y="1816631"/>
                  <a:pt x="2865400" y="1816100"/>
                </a:cubicBezTo>
                <a:lnTo>
                  <a:pt x="1709700" y="1803400"/>
                </a:lnTo>
                <a:cubicBezTo>
                  <a:pt x="1688533" y="1799167"/>
                  <a:pt x="1667457" y="1794451"/>
                  <a:pt x="1646200" y="1790700"/>
                </a:cubicBezTo>
                <a:cubicBezTo>
                  <a:pt x="1470245" y="1759649"/>
                  <a:pt x="1545348" y="1782483"/>
                  <a:pt x="1455700" y="1752600"/>
                </a:cubicBezTo>
                <a:cubicBezTo>
                  <a:pt x="1426067" y="1756833"/>
                  <a:pt x="1396251" y="1759945"/>
                  <a:pt x="1366800" y="1765300"/>
                </a:cubicBezTo>
                <a:cubicBezTo>
                  <a:pt x="1349627" y="1768422"/>
                  <a:pt x="1333173" y="1774878"/>
                  <a:pt x="1316000" y="1778000"/>
                </a:cubicBezTo>
                <a:cubicBezTo>
                  <a:pt x="1286549" y="1783355"/>
                  <a:pt x="1256551" y="1785345"/>
                  <a:pt x="1227100" y="1790700"/>
                </a:cubicBezTo>
                <a:cubicBezTo>
                  <a:pt x="1209927" y="1793822"/>
                  <a:pt x="1193579" y="1800932"/>
                  <a:pt x="1176300" y="1803400"/>
                </a:cubicBezTo>
                <a:cubicBezTo>
                  <a:pt x="1134183" y="1809417"/>
                  <a:pt x="1091633" y="1811867"/>
                  <a:pt x="1049300" y="1816100"/>
                </a:cubicBezTo>
                <a:cubicBezTo>
                  <a:pt x="1031333" y="1822089"/>
                  <a:pt x="976347" y="1841500"/>
                  <a:pt x="960400" y="1841500"/>
                </a:cubicBezTo>
                <a:cubicBezTo>
                  <a:pt x="871399" y="1841500"/>
                  <a:pt x="782600" y="1833033"/>
                  <a:pt x="693700" y="1828800"/>
                </a:cubicBezTo>
                <a:cubicBezTo>
                  <a:pt x="576544" y="1789748"/>
                  <a:pt x="643754" y="1808651"/>
                  <a:pt x="490500" y="1778000"/>
                </a:cubicBezTo>
                <a:cubicBezTo>
                  <a:pt x="469333" y="1773767"/>
                  <a:pt x="448454" y="1767684"/>
                  <a:pt x="427000" y="1765300"/>
                </a:cubicBezTo>
                <a:cubicBezTo>
                  <a:pt x="372460" y="1759240"/>
                  <a:pt x="280753" y="1750255"/>
                  <a:pt x="223800" y="1739900"/>
                </a:cubicBezTo>
                <a:cubicBezTo>
                  <a:pt x="206627" y="1736778"/>
                  <a:pt x="190039" y="1730986"/>
                  <a:pt x="173000" y="1727200"/>
                </a:cubicBezTo>
                <a:cubicBezTo>
                  <a:pt x="151928" y="1722517"/>
                  <a:pt x="130325" y="1720180"/>
                  <a:pt x="109500" y="1714500"/>
                </a:cubicBezTo>
                <a:cubicBezTo>
                  <a:pt x="83669" y="1707455"/>
                  <a:pt x="33300" y="1689100"/>
                  <a:pt x="33300" y="1689100"/>
                </a:cubicBezTo>
                <a:cubicBezTo>
                  <a:pt x="24833" y="1676400"/>
                  <a:pt x="8987" y="1666225"/>
                  <a:pt x="7900" y="1651000"/>
                </a:cubicBezTo>
                <a:cubicBezTo>
                  <a:pt x="5633" y="1619265"/>
                  <a:pt x="0" y="1510000"/>
                  <a:pt x="46000" y="1473200"/>
                </a:cubicBezTo>
                <a:cubicBezTo>
                  <a:pt x="56453" y="1464837"/>
                  <a:pt x="71400" y="1464733"/>
                  <a:pt x="84100" y="1460500"/>
                </a:cubicBezTo>
                <a:cubicBezTo>
                  <a:pt x="96800" y="1447800"/>
                  <a:pt x="106500" y="1431122"/>
                  <a:pt x="122200" y="1422400"/>
                </a:cubicBezTo>
                <a:lnTo>
                  <a:pt x="236500" y="1384300"/>
                </a:lnTo>
                <a:cubicBezTo>
                  <a:pt x="249200" y="1380067"/>
                  <a:pt x="263461" y="1379026"/>
                  <a:pt x="274600" y="1371600"/>
                </a:cubicBezTo>
                <a:cubicBezTo>
                  <a:pt x="320576" y="1340949"/>
                  <a:pt x="299048" y="1353026"/>
                  <a:pt x="338100" y="1333500"/>
                </a:cubicBezTo>
              </a:path>
            </a:pathLst>
          </a:custGeom>
          <a:noFill/>
          <a:ln w="9525" cap="flat" cmpd="sng">
            <a:solidFill>
              <a:srgbClr val="FF0000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7118" name="矩形 33"/>
          <p:cNvSpPr/>
          <p:nvPr/>
        </p:nvSpPr>
        <p:spPr>
          <a:xfrm>
            <a:off x="8180388" y="5013325"/>
            <a:ext cx="479425" cy="40005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0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cxnSp>
        <p:nvCxnSpPr>
          <p:cNvPr id="88141" name="直接箭头连接符 24"/>
          <p:cNvCxnSpPr>
            <a:stCxn id="87116" idx="3"/>
            <a:endCxn id="87116" idx="4"/>
          </p:cNvCxnSpPr>
          <p:nvPr/>
        </p:nvCxnSpPr>
        <p:spPr>
          <a:xfrm flipV="1">
            <a:off x="7886700" y="3390900"/>
            <a:ext cx="25400" cy="279400"/>
          </a:xfrm>
          <a:prstGeom prst="straightConnector1">
            <a:avLst/>
          </a:prstGeom>
          <a:ln w="9525">
            <a:noFill/>
          </a:ln>
        </p:spPr>
      </p:cxnSp>
      <p:cxnSp>
        <p:nvCxnSpPr>
          <p:cNvPr id="87120" name="直接箭头连接符 27"/>
          <p:cNvCxnSpPr/>
          <p:nvPr/>
        </p:nvCxnSpPr>
        <p:spPr>
          <a:xfrm flipH="1">
            <a:off x="7810500" y="3673475"/>
            <a:ext cx="76200" cy="444500"/>
          </a:xfrm>
          <a:prstGeom prst="straightConnector1">
            <a:avLst/>
          </a:prstGeom>
          <a:ln w="38100" cap="flat" cmpd="sng">
            <a:solidFill>
              <a:srgbClr val="FF0000"/>
            </a:solidFill>
            <a:prstDash val="solid"/>
            <a:headEnd type="none" w="med" len="med"/>
            <a:tailEnd type="arrow" w="med" len="med"/>
          </a:ln>
        </p:spPr>
      </p:cxnSp>
      <p:cxnSp>
        <p:nvCxnSpPr>
          <p:cNvPr id="88143" name="直接箭头连接符 34"/>
          <p:cNvCxnSpPr/>
          <p:nvPr/>
        </p:nvCxnSpPr>
        <p:spPr>
          <a:xfrm flipH="1">
            <a:off x="4889500" y="3670300"/>
            <a:ext cx="1155700" cy="0"/>
          </a:xfrm>
          <a:prstGeom prst="straightConnector1">
            <a:avLst/>
          </a:prstGeom>
          <a:ln w="9525">
            <a:noFill/>
          </a:ln>
        </p:spPr>
      </p:cxnSp>
      <p:cxnSp>
        <p:nvCxnSpPr>
          <p:cNvPr id="87122" name="直接箭头连接符 36"/>
          <p:cNvCxnSpPr/>
          <p:nvPr/>
        </p:nvCxnSpPr>
        <p:spPr>
          <a:xfrm flipH="1">
            <a:off x="5105400" y="3670300"/>
            <a:ext cx="939800" cy="0"/>
          </a:xfrm>
          <a:prstGeom prst="straightConnector1">
            <a:avLst/>
          </a:prstGeom>
          <a:ln w="19050" cap="flat" cmpd="sng">
            <a:solidFill>
              <a:srgbClr val="FF0000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27" name="矩形 33"/>
          <p:cNvSpPr/>
          <p:nvPr/>
        </p:nvSpPr>
        <p:spPr>
          <a:xfrm>
            <a:off x="6718300" y="5013325"/>
            <a:ext cx="49530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2400" dirty="0">
                <a:solidFill>
                  <a:srgbClr val="00B050"/>
                </a:solidFill>
                <a:latin typeface="Arial" panose="020B0604020202020204" pitchFamily="34" charset="0"/>
              </a:rPr>
              <a:t>1</a:t>
            </a:r>
            <a:endParaRPr lang="zh-CN" altLang="en-US" sz="2400" dirty="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  <p:sp>
        <p:nvSpPr>
          <p:cNvPr id="29" name="矩形 33"/>
          <p:cNvSpPr/>
          <p:nvPr/>
        </p:nvSpPr>
        <p:spPr>
          <a:xfrm>
            <a:off x="7243763" y="5032375"/>
            <a:ext cx="4953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sz="2400" dirty="0">
                <a:solidFill>
                  <a:srgbClr val="FFA449"/>
                </a:solidFill>
                <a:latin typeface="Arial" panose="020B0604020202020204" pitchFamily="34" charset="0"/>
              </a:rPr>
              <a:t>1</a:t>
            </a:r>
            <a:endParaRPr lang="zh-CN" altLang="en-US" sz="2400" dirty="0">
              <a:solidFill>
                <a:srgbClr val="FFA449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8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8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7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7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38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88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7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7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5" dur="500"/>
                                        <p:tgtEl>
                                          <p:spTgt spid="538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8647" grpId="0"/>
      <p:bldP spid="538648" grpId="0"/>
      <p:bldP spid="87085" grpId="0"/>
      <p:bldP spid="538690" grpId="0"/>
      <p:bldP spid="538691" grpId="0"/>
      <p:bldP spid="538696" grpId="0" animBg="1"/>
      <p:bldP spid="538698" grpId="0" animBg="1"/>
      <p:bldP spid="87113" grpId="0" animBg="1"/>
      <p:bldP spid="87114" grpId="0"/>
      <p:bldP spid="87118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内容占位符 2"/>
          <p:cNvSpPr>
            <a:spLocks noGrp="1"/>
          </p:cNvSpPr>
          <p:nvPr>
            <p:ph idx="1"/>
          </p:nvPr>
        </p:nvSpPr>
        <p:spPr>
          <a:xfrm>
            <a:off x="203200" y="215900"/>
            <a:ext cx="8540750" cy="2413000"/>
          </a:xfrm>
        </p:spPr>
        <p:txBody>
          <a:bodyPr vert="horz" wrap="square" lIns="91440" tIns="45720" rIns="91440" bIns="45720" anchor="t" anchorCtr="0"/>
          <a:lstStyle/>
          <a:p>
            <a:r>
              <a:rPr lang="zh-CN" altLang="en-US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【例</a:t>
            </a:r>
            <a:r>
              <a:rPr lang="en-US" altLang="zh-CN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12</a:t>
            </a:r>
            <a:r>
              <a:rPr lang="zh-CN" altLang="en-US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】分析下列程序的功能及执行结果</a:t>
            </a:r>
            <a:endParaRPr lang="en-US" altLang="zh-CN" dirty="0">
              <a:solidFill>
                <a:srgbClr val="FF33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en-US" altLang="zh-CN" sz="2000" dirty="0"/>
              <a:t>MOV  AX,0FFFDH</a:t>
            </a:r>
          </a:p>
          <a:p>
            <a:r>
              <a:rPr lang="en-US" altLang="zh-CN" sz="2000" dirty="0"/>
              <a:t>CWD</a:t>
            </a:r>
          </a:p>
          <a:p>
            <a:r>
              <a:rPr lang="en-US" altLang="zh-CN" sz="2000" u="sng" dirty="0"/>
              <a:t>XOR  AX,DX</a:t>
            </a:r>
          </a:p>
          <a:p>
            <a:r>
              <a:rPr lang="en-US" altLang="zh-CN" sz="2000" dirty="0"/>
              <a:t>SUB  AX,DX</a:t>
            </a:r>
            <a:endParaRPr lang="zh-CN" alt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2235200"/>
            <a:ext cx="8540750" cy="2616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1</a:t>
            </a:r>
            <a:r>
              <a:rPr lang="zh-CN" altLang="en-US" dirty="0">
                <a:latin typeface="Arial" panose="020B0604020202020204" pitchFamily="34" charset="0"/>
              </a:rPr>
              <a:t>）</a:t>
            </a:r>
            <a:r>
              <a:rPr lang="en-US" altLang="zh-CN" dirty="0">
                <a:latin typeface="Arial" panose="020B0604020202020204" pitchFamily="34" charset="0"/>
              </a:rPr>
              <a:t>AX</a:t>
            </a:r>
            <a:r>
              <a:rPr lang="zh-CN" altLang="en-US" dirty="0">
                <a:latin typeface="Arial" panose="020B0604020202020204" pitchFamily="34" charset="0"/>
              </a:rPr>
              <a:t>最高位为</a:t>
            </a:r>
            <a:r>
              <a:rPr lang="en-US" altLang="zh-CN" dirty="0">
                <a:latin typeface="Arial" panose="020B0604020202020204" pitchFamily="34" charset="0"/>
              </a:rPr>
              <a:t>1</a:t>
            </a:r>
            <a:r>
              <a:rPr lang="zh-CN" altLang="en-US" dirty="0">
                <a:latin typeface="Arial" panose="020B0604020202020204" pitchFamily="34" charset="0"/>
              </a:rPr>
              <a:t>，视为符号数就是负数</a:t>
            </a:r>
            <a:endParaRPr lang="en-US" altLang="zh-CN" dirty="0"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panose="020B0604020202020204" pitchFamily="34" charset="0"/>
              </a:rPr>
              <a:t> AX=0</a:t>
            </a:r>
            <a:r>
              <a:rPr lang="en-US" altLang="zh-CN" u="sng" dirty="0">
                <a:solidFill>
                  <a:srgbClr val="002060"/>
                </a:solidFill>
                <a:latin typeface="Arial" panose="020B0604020202020204" pitchFamily="34" charset="0"/>
              </a:rPr>
              <a:t>FFFDH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panose="020B0604020202020204" pitchFamily="34" charset="0"/>
              </a:rPr>
              <a:t> DX=0FFFFH</a:t>
            </a:r>
            <a:r>
              <a:rPr lang="zh-CN" altLang="en-US" dirty="0">
                <a:latin typeface="Arial" panose="020B0604020202020204" pitchFamily="34" charset="0"/>
              </a:rPr>
              <a:t>（</a:t>
            </a:r>
            <a:r>
              <a:rPr lang="en-US" altLang="zh-CN" dirty="0">
                <a:latin typeface="Arial" panose="020B0604020202020204" pitchFamily="34" charset="0"/>
              </a:rPr>
              <a:t>AX</a:t>
            </a:r>
            <a:r>
              <a:rPr lang="zh-CN" altLang="en-US" dirty="0">
                <a:latin typeface="Arial" panose="020B0604020202020204" pitchFamily="34" charset="0"/>
              </a:rPr>
              <a:t>的符号位扩展）</a:t>
            </a:r>
            <a:r>
              <a:rPr lang="en-US" altLang="zh-CN" dirty="0">
                <a:latin typeface="Arial" panose="020B0604020202020204" pitchFamily="34" charset="0"/>
              </a:rPr>
              <a:t>, 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panose="020B0604020202020204" pitchFamily="34" charset="0"/>
              </a:rPr>
              <a:t> AX=0FFFDH=1111 1111 1111 1101B    </a:t>
            </a:r>
            <a:r>
              <a:rPr lang="en-US" altLang="zh-CN" dirty="0">
                <a:solidFill>
                  <a:srgbClr val="00206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</a:t>
            </a:r>
            <a:endParaRPr lang="en-US" altLang="zh-CN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Arial" panose="020B0604020202020204" pitchFamily="34" charset="0"/>
              </a:rPr>
              <a:t>                  AX=0000 0000 0000 0010B=</a:t>
            </a:r>
            <a:r>
              <a:rPr lang="en-US" altLang="zh-CN" u="sng" dirty="0">
                <a:solidFill>
                  <a:schemeClr val="tx1"/>
                </a:solidFill>
                <a:latin typeface="Arial" panose="020B0604020202020204" pitchFamily="34" charset="0"/>
              </a:rPr>
              <a:t>0002H</a:t>
            </a:r>
            <a:r>
              <a:rPr lang="en-US" altLang="zh-CN" dirty="0">
                <a:latin typeface="Arial" panose="020B0604020202020204" pitchFamily="34" charset="0"/>
              </a:rPr>
              <a:t> </a:t>
            </a:r>
            <a:r>
              <a:rPr lang="zh-CN" altLang="en-US" dirty="0">
                <a:solidFill>
                  <a:srgbClr val="00206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（按位求反）</a:t>
            </a:r>
            <a:endParaRPr lang="en-US" altLang="zh-CN" dirty="0">
              <a:solidFill>
                <a:srgbClr val="00206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panose="020B0604020202020204" pitchFamily="34" charset="0"/>
              </a:rPr>
              <a:t> AX=0002H-0FFFFH=</a:t>
            </a:r>
            <a:r>
              <a:rPr lang="en-US" altLang="zh-CN" u="sng" dirty="0">
                <a:solidFill>
                  <a:srgbClr val="002060"/>
                </a:solidFill>
                <a:latin typeface="Arial" panose="020B0604020202020204" pitchFamily="34" charset="0"/>
              </a:rPr>
              <a:t>0003H</a:t>
            </a:r>
            <a:r>
              <a:rPr lang="en-US" altLang="zh-CN" dirty="0">
                <a:latin typeface="Arial" panose="020B0604020202020204" pitchFamily="34" charset="0"/>
              </a:rPr>
              <a:t> </a:t>
            </a:r>
            <a:r>
              <a:rPr lang="zh-CN" altLang="en-US" dirty="0">
                <a:latin typeface="Arial" panose="020B0604020202020204" pitchFamily="34" charset="0"/>
              </a:rPr>
              <a:t>（</a:t>
            </a:r>
            <a:r>
              <a:rPr lang="zh-CN" altLang="en-US" dirty="0">
                <a:solidFill>
                  <a:srgbClr val="00206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减</a:t>
            </a:r>
            <a:r>
              <a:rPr lang="en-US" altLang="zh-CN" dirty="0">
                <a:solidFill>
                  <a:srgbClr val="00206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-1  </a:t>
            </a:r>
            <a:r>
              <a:rPr lang="zh-CN" altLang="en-US" dirty="0">
                <a:solidFill>
                  <a:srgbClr val="00206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相当于</a:t>
            </a:r>
            <a:r>
              <a:rPr lang="en-US" altLang="zh-CN" dirty="0">
                <a:solidFill>
                  <a:srgbClr val="00206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+1</a:t>
            </a:r>
            <a:r>
              <a:rPr lang="zh-CN" altLang="en-US" dirty="0">
                <a:latin typeface="Arial" panose="020B0604020202020204" pitchFamily="34" charset="0"/>
              </a:rPr>
              <a:t>）    </a:t>
            </a:r>
            <a:endParaRPr lang="en-US" altLang="zh-CN" dirty="0"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4800" y="4521200"/>
            <a:ext cx="8128000" cy="2616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2</a:t>
            </a:r>
            <a:r>
              <a:rPr lang="zh-CN" altLang="en-US" dirty="0">
                <a:solidFill>
                  <a:srgbClr val="00B050"/>
                </a:solidFill>
                <a:latin typeface="Arial" panose="020B0604020202020204" pitchFamily="34" charset="0"/>
              </a:rPr>
              <a:t>）设</a:t>
            </a: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AX=</a:t>
            </a:r>
            <a:r>
              <a:rPr lang="en-US" altLang="zh-CN" u="sng" dirty="0">
                <a:solidFill>
                  <a:srgbClr val="002060"/>
                </a:solidFill>
                <a:latin typeface="Arial" panose="020B0604020202020204" pitchFamily="34" charset="0"/>
              </a:rPr>
              <a:t>3456H</a:t>
            </a: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, </a:t>
            </a:r>
            <a:r>
              <a:rPr lang="zh-CN" altLang="en-US" dirty="0">
                <a:solidFill>
                  <a:srgbClr val="00B050"/>
                </a:solidFill>
                <a:latin typeface="Arial" panose="020B0604020202020204" pitchFamily="34" charset="0"/>
              </a:rPr>
              <a:t>则 </a:t>
            </a: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AX</a:t>
            </a:r>
            <a:r>
              <a:rPr lang="zh-CN" altLang="en-US" dirty="0">
                <a:solidFill>
                  <a:srgbClr val="00B050"/>
                </a:solidFill>
                <a:latin typeface="Arial" panose="020B0604020202020204" pitchFamily="34" charset="0"/>
              </a:rPr>
              <a:t>最高位为</a:t>
            </a: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0</a:t>
            </a:r>
            <a:r>
              <a:rPr lang="zh-CN" altLang="en-US" dirty="0">
                <a:solidFill>
                  <a:srgbClr val="00B050"/>
                </a:solidFill>
                <a:latin typeface="Arial" panose="020B0604020202020204" pitchFamily="34" charset="0"/>
              </a:rPr>
              <a:t>，视为符号数就是正数</a:t>
            </a:r>
            <a:endParaRPr lang="en-US" altLang="zh-CN" dirty="0">
              <a:solidFill>
                <a:srgbClr val="00B050"/>
              </a:solidFill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 AX=3456H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 DX=0000H</a:t>
            </a:r>
            <a:r>
              <a:rPr lang="zh-CN" altLang="en-US" dirty="0">
                <a:solidFill>
                  <a:srgbClr val="00B050"/>
                </a:solidFill>
                <a:latin typeface="Arial" panose="020B0604020202020204" pitchFamily="34" charset="0"/>
              </a:rPr>
              <a:t>（</a:t>
            </a: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AX</a:t>
            </a:r>
            <a:r>
              <a:rPr lang="zh-CN" altLang="en-US" dirty="0">
                <a:solidFill>
                  <a:srgbClr val="00B050"/>
                </a:solidFill>
                <a:latin typeface="Arial" panose="020B0604020202020204" pitchFamily="34" charset="0"/>
              </a:rPr>
              <a:t>的符号位扩展）</a:t>
            </a:r>
            <a:endParaRPr lang="en-US" altLang="zh-CN" dirty="0">
              <a:solidFill>
                <a:srgbClr val="00B050"/>
              </a:solidFill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 AX=3456H=0011 0100 0101 0110B  </a:t>
            </a: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               </a:t>
            </a: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AX=0011 0100 0101 0110B =</a:t>
            </a:r>
            <a:r>
              <a:rPr lang="en-US" altLang="zh-CN" u="sng" dirty="0">
                <a:solidFill>
                  <a:schemeClr val="tx1"/>
                </a:solidFill>
                <a:latin typeface="Arial" panose="020B0604020202020204" pitchFamily="34" charset="0"/>
              </a:rPr>
              <a:t>3456H</a:t>
            </a:r>
            <a:r>
              <a:rPr lang="zh-CN" altLang="en-US" dirty="0">
                <a:solidFill>
                  <a:srgbClr val="00B050"/>
                </a:solidFill>
                <a:latin typeface="Arial" panose="020B0604020202020204" pitchFamily="34" charset="0"/>
              </a:rPr>
              <a:t>（每位保持不变）</a:t>
            </a:r>
            <a:endParaRPr lang="en-US" altLang="zh-CN" dirty="0">
              <a:solidFill>
                <a:srgbClr val="00B050"/>
              </a:solidFill>
              <a:latin typeface="Arial" panose="020B0604020202020204" pitchFamily="34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  <a:latin typeface="Arial" panose="020B0604020202020204" pitchFamily="34" charset="0"/>
              </a:rPr>
              <a:t> AX=3456H-0000H=</a:t>
            </a:r>
            <a:r>
              <a:rPr lang="en-US" altLang="zh-CN" u="sng" dirty="0">
                <a:solidFill>
                  <a:srgbClr val="002060"/>
                </a:solidFill>
                <a:latin typeface="Arial" panose="020B0604020202020204" pitchFamily="34" charset="0"/>
              </a:rPr>
              <a:t>3456H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en-US" altLang="zh-CN" dirty="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  <p:sp>
        <p:nvSpPr>
          <p:cNvPr id="6" name="波形 5"/>
          <p:cNvSpPr/>
          <p:nvPr/>
        </p:nvSpPr>
        <p:spPr>
          <a:xfrm>
            <a:off x="3600450" y="659448"/>
            <a:ext cx="5543550" cy="1039812"/>
          </a:xfrm>
          <a:prstGeom prst="wave">
            <a:avLst>
              <a:gd name="adj1" fmla="val 12500"/>
              <a:gd name="adj2" fmla="val -361"/>
            </a:avLst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sz="2800" u="sng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功能：</a:t>
            </a:r>
            <a:r>
              <a:rPr lang="en-US" altLang="zh-CN" sz="2800" u="sng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16</a:t>
            </a:r>
            <a:r>
              <a:rPr lang="zh-CN" altLang="en-US" sz="2800" u="sng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位带符号数求绝对值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842000" y="2628900"/>
            <a:ext cx="2901950" cy="1016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已知：</a:t>
            </a:r>
            <a:r>
              <a:rPr lang="en-US" altLang="zh-CN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[x]</a:t>
            </a:r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补</a:t>
            </a:r>
            <a:r>
              <a:rPr lang="en-US" altLang="zh-CN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=0FFFDH</a:t>
            </a:r>
          </a:p>
          <a:p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求出：</a:t>
            </a:r>
            <a:r>
              <a:rPr lang="en-US" altLang="zh-CN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sym typeface="Wingdings" panose="05000000000000000000" pitchFamily="2" charset="2"/>
              </a:rPr>
              <a:t>|x|=3          </a:t>
            </a:r>
          </a:p>
          <a:p>
            <a:r>
              <a:rPr lang="en-US" altLang="zh-CN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sym typeface="Wingdings" panose="05000000000000000000" pitchFamily="2" charset="2"/>
              </a:rPr>
              <a:t>          x</a:t>
            </a:r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sym typeface="Wingdings" panose="05000000000000000000" pitchFamily="2" charset="2"/>
              </a:rPr>
              <a:t>为</a:t>
            </a:r>
            <a:r>
              <a:rPr lang="en-US" altLang="zh-CN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sym typeface="Wingdings" panose="05000000000000000000" pitchFamily="2" charset="2"/>
              </a:rPr>
              <a:t>负数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42000" y="5003800"/>
            <a:ext cx="2901950" cy="1016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已知：</a:t>
            </a:r>
            <a:r>
              <a:rPr lang="en-US" altLang="zh-CN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[x]</a:t>
            </a:r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补</a:t>
            </a:r>
            <a:r>
              <a:rPr lang="en-US" altLang="zh-CN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=3456H</a:t>
            </a:r>
          </a:p>
          <a:p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求出：</a:t>
            </a:r>
            <a:r>
              <a:rPr lang="en-US" altLang="zh-CN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sym typeface="Wingdings" panose="05000000000000000000" pitchFamily="2" charset="2"/>
              </a:rPr>
              <a:t>|x|=3456H</a:t>
            </a:r>
          </a:p>
          <a:p>
            <a:r>
              <a:rPr lang="en-US" altLang="zh-CN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sym typeface="Wingdings" panose="05000000000000000000" pitchFamily="2" charset="2"/>
              </a:rPr>
              <a:t>        x</a:t>
            </a:r>
            <a:r>
              <a:rPr lang="zh-CN" altLang="en-US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20204" pitchFamily="34" charset="0"/>
                <a:sym typeface="Wingdings" panose="05000000000000000000" pitchFamily="2" charset="2"/>
              </a:rPr>
              <a:t>为正数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804795" y="1500505"/>
            <a:ext cx="45808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思考：</a:t>
            </a:r>
            <a:r>
              <a:rPr lang="en-US" altLang="zh-CN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  </a:t>
            </a:r>
            <a:r>
              <a:rPr lang="zh-CN" altLang="en-US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用</a:t>
            </a:r>
            <a:r>
              <a:rPr lang="en-US" altLang="zh-CN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NEG</a:t>
            </a:r>
            <a:r>
              <a:rPr lang="zh-CN" altLang="en-US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指令怎么实现</a:t>
            </a:r>
            <a:r>
              <a:rPr lang="zh-CN" altLang="en-US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？</a:t>
            </a:r>
            <a:r>
              <a:rPr lang="en-US" altLang="zh-CN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 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013575" y="1407795"/>
            <a:ext cx="21278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002060"/>
                </a:solidFill>
              </a:rPr>
              <a:t>MOV AX,DATA</a:t>
            </a:r>
          </a:p>
          <a:p>
            <a:r>
              <a:rPr lang="en-US" altLang="zh-CN">
                <a:solidFill>
                  <a:srgbClr val="002060"/>
                </a:solidFill>
              </a:rPr>
              <a:t>NEG  AX</a:t>
            </a:r>
          </a:p>
          <a:p>
            <a:r>
              <a:rPr lang="zh-CN" altLang="en-US">
                <a:solidFill>
                  <a:srgbClr val="002060"/>
                </a:solidFill>
              </a:rPr>
              <a:t>正确吗？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3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Rot="1"/>
          </p:cNvSpPr>
          <p:nvPr>
            <p:ph idx="1"/>
          </p:nvPr>
        </p:nvSpPr>
        <p:spPr>
          <a:xfrm>
            <a:off x="304800" y="688975"/>
            <a:ext cx="8540750" cy="885825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sz="2800" b="1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【例</a:t>
            </a:r>
            <a:r>
              <a:rPr lang="en-US" altLang="zh-CN" sz="2800" b="1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13</a:t>
            </a:r>
            <a:r>
              <a:rPr lang="zh-CN" altLang="en-US" sz="2800" b="1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】使</a:t>
            </a:r>
            <a:r>
              <a:rPr lang="en-US" altLang="zh-CN" sz="2800" b="1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AX</a:t>
            </a:r>
            <a:r>
              <a:rPr lang="zh-CN" altLang="en-US" sz="2800" b="1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寄存器清零的方法有</a:t>
            </a:r>
            <a:r>
              <a:rPr lang="en-US" altLang="zh-CN" sz="2800" b="1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4</a:t>
            </a:r>
            <a:r>
              <a:rPr lang="zh-CN" altLang="en-US" sz="2800" b="1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种</a:t>
            </a:r>
          </a:p>
          <a:p>
            <a:pPr eaLnBrk="1" hangingPunct="1">
              <a:buNone/>
            </a:pPr>
            <a:r>
              <a:rPr lang="zh-CN" altLang="en-US" sz="2800" b="1" dirty="0">
                <a:latin typeface="宋体" panose="02010600030101010101" pitchFamily="2" charset="-122"/>
              </a:rPr>
              <a:t>   </a:t>
            </a:r>
          </a:p>
          <a:p>
            <a:pPr eaLnBrk="1" hangingPunct="1">
              <a:buNone/>
            </a:pPr>
            <a:endParaRPr lang="en-US" altLang="zh-CN" sz="2800" b="1" dirty="0">
              <a:latin typeface="宋体" panose="02010600030101010101" pitchFamily="2" charset="-122"/>
            </a:endParaRPr>
          </a:p>
        </p:txBody>
      </p:sp>
      <p:sp>
        <p:nvSpPr>
          <p:cNvPr id="589827" name="Rectangle 3"/>
          <p:cNvSpPr/>
          <p:nvPr/>
        </p:nvSpPr>
        <p:spPr>
          <a:xfrm>
            <a:off x="668338" y="1263650"/>
            <a:ext cx="7112000" cy="19177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</a:rPr>
              <a:t>    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1)  XOR  AX,AX</a:t>
            </a:r>
          </a:p>
          <a:p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 2)  MOV  AX,0</a:t>
            </a:r>
          </a:p>
          <a:p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 3)  AND  AX,0000H</a:t>
            </a:r>
          </a:p>
          <a:p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   4)  SUB  AX,AX</a:t>
            </a:r>
          </a:p>
          <a:p>
            <a:endParaRPr lang="en-US" altLang="zh-CN" sz="2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89828" name="Rectangle 4"/>
          <p:cNvSpPr/>
          <p:nvPr/>
        </p:nvSpPr>
        <p:spPr>
          <a:xfrm>
            <a:off x="668338" y="3138488"/>
            <a:ext cx="5907087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zh-CN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【练习】试用指令实现</a:t>
            </a:r>
          </a:p>
        </p:txBody>
      </p:sp>
      <p:sp>
        <p:nvSpPr>
          <p:cNvPr id="589829" name="Rectangle 5"/>
          <p:cNvSpPr/>
          <p:nvPr/>
        </p:nvSpPr>
        <p:spPr>
          <a:xfrm>
            <a:off x="950913" y="3887788"/>
            <a:ext cx="3722687" cy="14065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）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AL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寄存器低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位清零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）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BL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寄存器低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位置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1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3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）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CL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寄存器低</a:t>
            </a: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4</a:t>
            </a:r>
            <a:r>
              <a:rPr lang="zh-CN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位求反</a:t>
            </a:r>
          </a:p>
        </p:txBody>
      </p:sp>
      <p:sp>
        <p:nvSpPr>
          <p:cNvPr id="589830" name="Rectangle 6"/>
          <p:cNvSpPr/>
          <p:nvPr/>
        </p:nvSpPr>
        <p:spPr>
          <a:xfrm>
            <a:off x="4854575" y="3914775"/>
            <a:ext cx="2166938" cy="4572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AND AL,0F0H</a:t>
            </a:r>
          </a:p>
        </p:txBody>
      </p:sp>
      <p:sp>
        <p:nvSpPr>
          <p:cNvPr id="589831" name="Rectangle 7"/>
          <p:cNvSpPr/>
          <p:nvPr/>
        </p:nvSpPr>
        <p:spPr>
          <a:xfrm>
            <a:off x="4854575" y="4371975"/>
            <a:ext cx="1960563" cy="4572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OR   BL,0FH</a:t>
            </a:r>
          </a:p>
        </p:txBody>
      </p:sp>
      <p:sp>
        <p:nvSpPr>
          <p:cNvPr id="589832" name="Rectangle 8"/>
          <p:cNvSpPr/>
          <p:nvPr/>
        </p:nvSpPr>
        <p:spPr>
          <a:xfrm>
            <a:off x="4854575" y="4784725"/>
            <a:ext cx="1995488" cy="53022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/>
                </a:solidFill>
                <a:latin typeface="Arial" panose="020B0604020202020204" pitchFamily="34" charset="0"/>
              </a:rPr>
              <a:t>XOR CL,0FH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589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89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589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589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589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589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9827" grpId="0"/>
      <p:bldP spid="589828" grpId="0"/>
      <p:bldP spid="589829" grpId="0"/>
      <p:bldP spid="589830" grpId="0"/>
      <p:bldP spid="589831" grpId="0"/>
      <p:bldP spid="589832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ext Box 2"/>
          <p:cNvSpPr txBox="1"/>
          <p:nvPr/>
        </p:nvSpPr>
        <p:spPr>
          <a:xfrm>
            <a:off x="228600" y="238125"/>
            <a:ext cx="8534400" cy="44716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3200" b="0" dirty="0">
                <a:solidFill>
                  <a:schemeClr val="hlink"/>
                </a:solidFill>
                <a:latin typeface="Times New Roman" panose="02020603050405020304" pitchFamily="18" charset="0"/>
                <a:ea typeface="华文行楷" panose="02010800040101010101" pitchFamily="2" charset="-122"/>
              </a:rPr>
              <a:t>快速乘除法运算</a:t>
            </a:r>
            <a:endParaRPr lang="en-US" altLang="zh-CN" sz="3200" b="0" dirty="0">
              <a:solidFill>
                <a:schemeClr val="hlink"/>
              </a:solidFill>
              <a:latin typeface="Times New Roman" panose="02020603050405020304" pitchFamily="18" charset="0"/>
              <a:ea typeface="华文行楷" panose="0201080004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【例</a:t>
            </a:r>
            <a:r>
              <a:rPr lang="en-US" altLang="zh-CN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14-1</a:t>
            </a:r>
            <a:r>
              <a:rPr lang="zh-CN" altLang="en-US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】</a:t>
            </a:r>
            <a:r>
              <a:rPr lang="zh-CN" altLang="en-US" sz="2400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将 机器数</a:t>
            </a:r>
            <a:r>
              <a:rPr lang="en-US" altLang="zh-CN" sz="2400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0F0H </a:t>
            </a:r>
            <a:r>
              <a:rPr lang="zh-CN" altLang="en-US" sz="2400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除以</a:t>
            </a:r>
            <a:r>
              <a:rPr lang="en-US" altLang="zh-CN" sz="2400" dirty="0">
                <a:solidFill>
                  <a:srgbClr val="FF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2400" dirty="0">
              <a:solidFill>
                <a:srgbClr val="FF33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MOV  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0F0H</a:t>
            </a:r>
          </a:p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</a:rPr>
              <a:t>SAR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1</a:t>
            </a:r>
            <a:endParaRPr lang="en-US" altLang="zh-CN" sz="1800" dirty="0">
              <a:solidFill>
                <a:srgbClr val="0066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MOV  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0F0H</a:t>
            </a:r>
          </a:p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</a:rPr>
              <a:t>         SHR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1</a:t>
            </a:r>
            <a:endParaRPr lang="en-US" altLang="zh-CN" sz="1800" dirty="0">
              <a:solidFill>
                <a:srgbClr val="006600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altLang="zh-CN" sz="1800" dirty="0">
                <a:solidFill>
                  <a:srgbClr val="006600"/>
                </a:solidFill>
                <a:latin typeface="Times New Roman" panose="02020603050405020304" pitchFamily="18" charset="0"/>
              </a:rPr>
              <a:t>                                                                        </a:t>
            </a:r>
          </a:p>
          <a:p>
            <a:pPr>
              <a:spcBef>
                <a:spcPct val="50000"/>
              </a:spcBef>
            </a:pPr>
            <a:endParaRPr lang="zh-CN" altLang="en-US" dirty="0">
              <a:solidFill>
                <a:schemeClr val="accent2"/>
              </a:solidFill>
              <a:latin typeface="Times New Roman" panose="02020603050405020304" pitchFamily="18" charset="0"/>
            </a:endParaRPr>
          </a:p>
        </p:txBody>
      </p:sp>
      <p:sp>
        <p:nvSpPr>
          <p:cNvPr id="83971" name="Oval 3"/>
          <p:cNvSpPr/>
          <p:nvPr/>
        </p:nvSpPr>
        <p:spPr>
          <a:xfrm>
            <a:off x="3886200" y="1143000"/>
            <a:ext cx="5257800" cy="1371600"/>
          </a:xfrm>
          <a:prstGeom prst="ellipse">
            <a:avLst/>
          </a:prstGeom>
          <a:noFill/>
          <a:ln w="9525" cap="flat" cmpd="sng">
            <a:solidFill>
              <a:srgbClr val="99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</a:rPr>
              <a:t>1 1 1 1 ,0 0 0 0</a:t>
            </a:r>
            <a:r>
              <a:rPr lang="en-US" altLang="zh-CN" dirty="0">
                <a:solidFill>
                  <a:srgbClr val="006600"/>
                </a:solidFill>
                <a:latin typeface="Times New Roman" panose="02020603050405020304" pitchFamily="18" charset="0"/>
              </a:rPr>
              <a:t>         F0H= [ -16D]</a:t>
            </a:r>
            <a:r>
              <a:rPr lang="zh-CN" altLang="en-US" sz="1400" dirty="0">
                <a:solidFill>
                  <a:srgbClr val="006600"/>
                </a:solidFill>
                <a:latin typeface="Times New Roman" panose="02020603050405020304" pitchFamily="18" charset="0"/>
              </a:rPr>
              <a:t>补</a:t>
            </a:r>
            <a:endParaRPr lang="en-US" altLang="zh-CN" dirty="0">
              <a:solidFill>
                <a:srgbClr val="0066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6600"/>
                </a:solidFill>
                <a:latin typeface="Times New Roman" panose="02020603050405020304" pitchFamily="18" charset="0"/>
              </a:rPr>
              <a:t>1 1 1 1 ,1 0 0 0         F8H= [- 8D]</a:t>
            </a:r>
            <a:r>
              <a:rPr lang="zh-CN" altLang="en-US" sz="1400" dirty="0">
                <a:solidFill>
                  <a:srgbClr val="006600"/>
                </a:solidFill>
                <a:latin typeface="Times New Roman" panose="02020603050405020304" pitchFamily="18" charset="0"/>
              </a:rPr>
              <a:t>补</a:t>
            </a:r>
            <a:endParaRPr lang="en-US" altLang="zh-CN" sz="1400" dirty="0">
              <a:solidFill>
                <a:srgbClr val="0066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即：</a:t>
            </a:r>
            <a:r>
              <a:rPr lang="en-US" altLang="zh-CN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-16/2=-8  </a:t>
            </a:r>
            <a:r>
              <a:rPr lang="en-US" altLang="zh-CN" dirty="0">
                <a:solidFill>
                  <a:srgbClr val="7030A0"/>
                </a:solidFill>
                <a:latin typeface="Times New Roman" panose="02020603050405020304" pitchFamily="18" charset="0"/>
              </a:rPr>
              <a:t>     </a:t>
            </a:r>
            <a:r>
              <a:rPr lang="zh-CN" altLang="en-US" dirty="0">
                <a:solidFill>
                  <a:srgbClr val="7030A0"/>
                </a:solidFill>
                <a:latin typeface="Times New Roman" panose="02020603050405020304" pitchFamily="18" charset="0"/>
              </a:rPr>
              <a:t>正确</a:t>
            </a:r>
            <a:endParaRPr lang="zh-CN" altLang="en-US" u="sng" dirty="0">
              <a:solidFill>
                <a:srgbClr val="7030A0"/>
              </a:solidFill>
              <a:latin typeface="Arial" panose="020B0604020202020204" pitchFamily="34" charset="0"/>
            </a:endParaRPr>
          </a:p>
        </p:txBody>
      </p:sp>
      <p:sp>
        <p:nvSpPr>
          <p:cNvPr id="83972" name="Oval 4"/>
          <p:cNvSpPr/>
          <p:nvPr/>
        </p:nvSpPr>
        <p:spPr>
          <a:xfrm>
            <a:off x="3886200" y="2819400"/>
            <a:ext cx="4724400" cy="1524000"/>
          </a:xfrm>
          <a:prstGeom prst="ellipse">
            <a:avLst/>
          </a:prstGeom>
          <a:noFill/>
          <a:ln w="9525" cap="flat" cmpd="sng">
            <a:solidFill>
              <a:srgbClr val="99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FF3300"/>
                </a:solidFill>
                <a:latin typeface="Times New Roman" panose="02020603050405020304" pitchFamily="18" charset="0"/>
              </a:rPr>
              <a:t>1 1 1 1 ,0 0 0 0</a:t>
            </a:r>
            <a:r>
              <a:rPr lang="en-US" altLang="zh-CN" dirty="0">
                <a:solidFill>
                  <a:srgbClr val="006600"/>
                </a:solidFill>
                <a:latin typeface="Times New Roman" panose="02020603050405020304" pitchFamily="18" charset="0"/>
              </a:rPr>
              <a:t>         F0H= 240 D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solidFill>
                  <a:srgbClr val="006600"/>
                </a:solidFill>
                <a:latin typeface="Times New Roman" panose="02020603050405020304" pitchFamily="18" charset="0"/>
              </a:rPr>
              <a:t>0 1 1 1 ,1 0 0 0         78H = 120 D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</a:pPr>
            <a:r>
              <a:rPr lang="zh-CN" altLang="en-US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即：</a:t>
            </a:r>
            <a:r>
              <a:rPr lang="en-US" altLang="zh-CN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240/2=120  </a:t>
            </a:r>
            <a:r>
              <a:rPr lang="en-US" altLang="zh-CN" dirty="0">
                <a:solidFill>
                  <a:srgbClr val="7030A0"/>
                </a:solidFill>
                <a:latin typeface="Times New Roman" panose="02020603050405020304" pitchFamily="18" charset="0"/>
              </a:rPr>
              <a:t>     </a:t>
            </a:r>
            <a:r>
              <a:rPr lang="zh-CN" altLang="en-US" dirty="0">
                <a:solidFill>
                  <a:srgbClr val="7030A0"/>
                </a:solidFill>
                <a:latin typeface="Times New Roman" panose="02020603050405020304" pitchFamily="18" charset="0"/>
              </a:rPr>
              <a:t>正确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9093" name="Text Box 5"/>
          <p:cNvSpPr txBox="1"/>
          <p:nvPr/>
        </p:nvSpPr>
        <p:spPr>
          <a:xfrm>
            <a:off x="228600" y="2514600"/>
            <a:ext cx="838200" cy="3048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无符号</a:t>
            </a:r>
          </a:p>
        </p:txBody>
      </p:sp>
      <p:sp>
        <p:nvSpPr>
          <p:cNvPr id="89094" name="Text Box 6"/>
          <p:cNvSpPr txBox="1"/>
          <p:nvPr/>
        </p:nvSpPr>
        <p:spPr>
          <a:xfrm>
            <a:off x="228600" y="1295400"/>
            <a:ext cx="838200" cy="3048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带符号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0400" y="4343400"/>
            <a:ext cx="5753100" cy="22463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dirty="0">
                <a:solidFill>
                  <a:srgbClr val="FF0066"/>
                </a:solidFill>
                <a:latin typeface="Times New Roman" panose="02020603050405020304" pitchFamily="18" charset="0"/>
              </a:rPr>
              <a:t>移位指令通常用来做 乘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2 </a:t>
            </a:r>
            <a:r>
              <a:rPr lang="zh-CN" altLang="en-US" dirty="0">
                <a:solidFill>
                  <a:srgbClr val="FF0066"/>
                </a:solidFill>
                <a:latin typeface="Times New Roman" panose="02020603050405020304" pitchFamily="18" charset="0"/>
              </a:rPr>
              <a:t>或 除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2 </a:t>
            </a:r>
            <a:r>
              <a:rPr lang="zh-CN" altLang="en-US" dirty="0">
                <a:solidFill>
                  <a:srgbClr val="FF0066"/>
                </a:solidFill>
                <a:latin typeface="Times New Roman" panose="02020603050405020304" pitchFamily="18" charset="0"/>
              </a:rPr>
              <a:t>的操作：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rgbClr val="FF0066"/>
                </a:solidFill>
                <a:latin typeface="Times New Roman" panose="02020603050405020304" pitchFamily="18" charset="0"/>
              </a:rPr>
              <a:t>                 左移一位        操作数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×2 ;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                 </a:t>
            </a:r>
            <a:r>
              <a:rPr lang="zh-CN" altLang="en-US" dirty="0">
                <a:solidFill>
                  <a:srgbClr val="FF0066"/>
                </a:solidFill>
                <a:latin typeface="Times New Roman" panose="02020603050405020304" pitchFamily="18" charset="0"/>
              </a:rPr>
              <a:t>右移一位        操作数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÷2 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         •   </a:t>
            </a:r>
            <a:r>
              <a:rPr lang="zh-CN" altLang="en-US" dirty="0">
                <a:solidFill>
                  <a:srgbClr val="FF0066"/>
                </a:solidFill>
                <a:latin typeface="Times New Roman" panose="02020603050405020304" pitchFamily="18" charset="0"/>
              </a:rPr>
              <a:t>算术移位指令适用于带符号数的运算。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•  </a:t>
            </a:r>
            <a:r>
              <a:rPr lang="zh-CN" altLang="en-US" dirty="0">
                <a:solidFill>
                  <a:srgbClr val="FF0066"/>
                </a:solidFill>
                <a:latin typeface="Times New Roman" panose="02020603050405020304" pitchFamily="18" charset="0"/>
              </a:rPr>
              <a:t>逻辑移位指令适用于无符号数的运算。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83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1" grpId="0" animBg="1"/>
      <p:bldP spid="83972" grpId="0" animBg="1"/>
      <p:bldP spid="7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ext Box 2"/>
          <p:cNvSpPr txBox="1"/>
          <p:nvPr/>
        </p:nvSpPr>
        <p:spPr>
          <a:xfrm>
            <a:off x="381000" y="381000"/>
            <a:ext cx="8458200" cy="36868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【例</a:t>
            </a:r>
            <a:r>
              <a:rPr lang="en-US" altLang="zh-CN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14-2</a:t>
            </a:r>
            <a:r>
              <a:rPr lang="zh-CN" altLang="en-US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】 乘以</a:t>
            </a:r>
            <a:r>
              <a:rPr lang="en-US" altLang="zh-CN" sz="2400" dirty="0">
                <a:solidFill>
                  <a:srgbClr val="FF33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2</a:t>
            </a:r>
            <a:endParaRPr lang="zh-CN" altLang="en-US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endParaRPr lang="zh-CN" altLang="en-US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MOV  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89H</a:t>
            </a:r>
          </a:p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SHL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1</a:t>
            </a:r>
            <a:endParaRPr lang="en-US" altLang="zh-CN" sz="1800" dirty="0">
              <a:solidFill>
                <a:srgbClr val="006600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altLang="zh-CN" sz="1800" dirty="0">
                <a:solidFill>
                  <a:srgbClr val="7030A0"/>
                </a:solidFill>
                <a:latin typeface="Times New Roman" panose="02020603050405020304" pitchFamily="18" charset="0"/>
              </a:rPr>
              <a:t>                                                                                        </a:t>
            </a:r>
            <a:endParaRPr lang="en-US" altLang="zh-CN" sz="1800" u="sng" dirty="0">
              <a:solidFill>
                <a:srgbClr val="7030A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         </a:t>
            </a:r>
          </a:p>
          <a:p>
            <a:pPr>
              <a:spcBef>
                <a:spcPct val="50000"/>
              </a:spcBef>
            </a:pP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MOV  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0F0H</a:t>
            </a:r>
          </a:p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dirty="0">
                <a:solidFill>
                  <a:srgbClr val="FF0066"/>
                </a:solidFill>
                <a:latin typeface="Times New Roman" panose="02020603050405020304" pitchFamily="18" charset="0"/>
              </a:rPr>
              <a:t>SHL  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AL</a:t>
            </a:r>
            <a:r>
              <a:rPr lang="zh-CN" altLang="en-US" dirty="0">
                <a:solidFill>
                  <a:schemeClr val="accent2"/>
                </a:solidFill>
                <a:latin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accent2"/>
                </a:solidFill>
                <a:latin typeface="Times New Roman" panose="02020603050405020304" pitchFamily="18" charset="0"/>
              </a:rPr>
              <a:t>1</a:t>
            </a:r>
            <a:endParaRPr lang="en-US" altLang="zh-CN" sz="1800" dirty="0">
              <a:solidFill>
                <a:srgbClr val="0066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90115" name="Text Box 3"/>
          <p:cNvSpPr txBox="1"/>
          <p:nvPr/>
        </p:nvSpPr>
        <p:spPr>
          <a:xfrm>
            <a:off x="304800" y="990600"/>
            <a:ext cx="1981200" cy="307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带符号</a:t>
            </a:r>
            <a:r>
              <a:rPr lang="en-US" altLang="zh-CN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89H</a:t>
            </a:r>
            <a:r>
              <a:rPr lang="zh-CN" altLang="en-US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乘以</a:t>
            </a:r>
            <a:r>
              <a:rPr lang="en-US" altLang="zh-CN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：</a:t>
            </a:r>
          </a:p>
        </p:txBody>
      </p:sp>
      <p:sp>
        <p:nvSpPr>
          <p:cNvPr id="90116" name="Text Box 4"/>
          <p:cNvSpPr txBox="1"/>
          <p:nvPr/>
        </p:nvSpPr>
        <p:spPr>
          <a:xfrm>
            <a:off x="304800" y="2892425"/>
            <a:ext cx="1981200" cy="307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带符号</a:t>
            </a:r>
            <a:r>
              <a:rPr lang="en-US" altLang="zh-CN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F0H </a:t>
            </a:r>
            <a:r>
              <a:rPr lang="zh-CN" altLang="en-US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乘以</a:t>
            </a:r>
            <a:r>
              <a:rPr lang="en-US" altLang="zh-CN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400" dirty="0">
                <a:solidFill>
                  <a:srgbClr val="990000"/>
                </a:solidFill>
                <a:latin typeface="Times New Roman" panose="02020603050405020304" pitchFamily="18" charset="0"/>
              </a:rPr>
              <a:t>：</a:t>
            </a:r>
          </a:p>
        </p:txBody>
      </p:sp>
      <p:sp>
        <p:nvSpPr>
          <p:cNvPr id="89093" name="Oval 5"/>
          <p:cNvSpPr/>
          <p:nvPr/>
        </p:nvSpPr>
        <p:spPr>
          <a:xfrm>
            <a:off x="3695700" y="889000"/>
            <a:ext cx="5308600" cy="1371600"/>
          </a:xfrm>
          <a:prstGeom prst="ellipse">
            <a:avLst/>
          </a:prstGeom>
          <a:noFill/>
          <a:ln w="9525" cap="flat" cmpd="sng">
            <a:solidFill>
              <a:srgbClr val="99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</a:rPr>
              <a:t>1</a:t>
            </a:r>
            <a:r>
              <a:rPr lang="en-US" altLang="zh-CN" dirty="0">
                <a:solidFill>
                  <a:srgbClr val="006600"/>
                </a:solidFill>
                <a:latin typeface="Times New Roman" panose="02020603050405020304" pitchFamily="18" charset="0"/>
              </a:rPr>
              <a:t> 0 0 0 ,1 0 0 1         89H= (-77H)= -119D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</a:rPr>
              <a:t>0</a:t>
            </a:r>
            <a:r>
              <a:rPr lang="en-US" altLang="zh-CN" dirty="0">
                <a:solidFill>
                  <a:srgbClr val="006600"/>
                </a:solidFill>
                <a:latin typeface="Times New Roman" panose="02020603050405020304" pitchFamily="18" charset="0"/>
              </a:rPr>
              <a:t> 0 0 1 , 0 0 1 0        12H=  (12H)=  18D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即：</a:t>
            </a:r>
            <a:r>
              <a:rPr lang="en-US" altLang="zh-CN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-119</a:t>
            </a:r>
            <a:r>
              <a:rPr lang="zh-CN" altLang="en-US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*</a:t>
            </a:r>
            <a:r>
              <a:rPr lang="en-US" altLang="zh-CN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2=18  </a:t>
            </a:r>
            <a:r>
              <a:rPr lang="zh-CN" altLang="en-US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错误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9094" name="Oval 6"/>
          <p:cNvSpPr/>
          <p:nvPr/>
        </p:nvSpPr>
        <p:spPr>
          <a:xfrm>
            <a:off x="3619500" y="3048000"/>
            <a:ext cx="5245100" cy="1524000"/>
          </a:xfrm>
          <a:prstGeom prst="ellipse">
            <a:avLst/>
          </a:prstGeom>
          <a:noFill/>
          <a:ln w="9525" cap="flat" cmpd="sng">
            <a:solidFill>
              <a:srgbClr val="99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</a:rPr>
              <a:t>1</a:t>
            </a:r>
            <a:r>
              <a:rPr lang="en-US" altLang="zh-CN" dirty="0">
                <a:solidFill>
                  <a:srgbClr val="006600"/>
                </a:solidFill>
                <a:latin typeface="Times New Roman" panose="02020603050405020304" pitchFamily="18" charset="0"/>
              </a:rPr>
              <a:t> 1 1 1, 0 0 0 0         F0H=(-10H) = - 16D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</a:rPr>
              <a:t>1</a:t>
            </a:r>
            <a:r>
              <a:rPr lang="en-US" altLang="zh-CN" dirty="0">
                <a:solidFill>
                  <a:srgbClr val="006600"/>
                </a:solidFill>
                <a:latin typeface="Times New Roman" panose="02020603050405020304" pitchFamily="18" charset="0"/>
              </a:rPr>
              <a:t> 1 1 0, 0 0 0 0         E0H=(-20H) = -32D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70000"/>
            </a:pPr>
            <a:r>
              <a:rPr lang="zh-CN" altLang="en-US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即：</a:t>
            </a:r>
            <a:r>
              <a:rPr lang="en-US" altLang="zh-CN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-16</a:t>
            </a:r>
            <a:r>
              <a:rPr lang="zh-CN" altLang="en-US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*</a:t>
            </a:r>
            <a:r>
              <a:rPr lang="en-US" altLang="zh-CN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2=-32 </a:t>
            </a:r>
            <a:r>
              <a:rPr lang="zh-CN" altLang="en-US" u="sng" dirty="0">
                <a:solidFill>
                  <a:srgbClr val="7030A0"/>
                </a:solidFill>
                <a:latin typeface="Times New Roman" panose="02020603050405020304" pitchFamily="18" charset="0"/>
              </a:rPr>
              <a:t>正确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4999" name="Text Box 7"/>
          <p:cNvSpPr txBox="1"/>
          <p:nvPr/>
        </p:nvSpPr>
        <p:spPr>
          <a:xfrm>
            <a:off x="152400" y="5156200"/>
            <a:ext cx="8686800" cy="8620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Wingdings" panose="05000000000000000000" pitchFamily="2" charset="2"/>
              <a:buChar char="u"/>
            </a:pPr>
            <a:r>
              <a:rPr lang="zh-CN" altLang="en-US" u="sng" dirty="0">
                <a:solidFill>
                  <a:srgbClr val="7030A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带符号数的运算结果的正确与否看</a:t>
            </a:r>
            <a:r>
              <a:rPr lang="zh-CN" altLang="en-US" u="sng" dirty="0">
                <a:solidFill>
                  <a:srgbClr val="00660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溢出位</a:t>
            </a:r>
            <a:r>
              <a:rPr lang="zh-CN" altLang="en-US" u="sng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，</a:t>
            </a:r>
            <a:r>
              <a:rPr lang="en-US" altLang="zh-CN" u="sng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OF=1  </a:t>
            </a:r>
            <a:r>
              <a:rPr lang="en-US" altLang="zh-CN" u="sng" dirty="0">
                <a:solidFill>
                  <a:srgbClr val="00660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 </a:t>
            </a:r>
            <a:r>
              <a:rPr lang="zh-CN" altLang="en-US" u="sng" dirty="0">
                <a:solidFill>
                  <a:srgbClr val="00660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溢出</a:t>
            </a:r>
            <a:r>
              <a:rPr lang="zh-CN" altLang="en-US" u="sng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，结果</a:t>
            </a:r>
            <a:r>
              <a:rPr lang="zh-CN" altLang="en-US" u="sng" dirty="0">
                <a:solidFill>
                  <a:srgbClr val="00660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错</a:t>
            </a:r>
            <a:r>
              <a:rPr lang="en-US" altLang="zh-CN" u="sng" dirty="0">
                <a:solidFill>
                  <a:srgbClr val="00660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;</a:t>
            </a:r>
            <a:r>
              <a:rPr lang="en-US" altLang="zh-CN" u="sng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  </a:t>
            </a: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                                                                                 </a:t>
            </a:r>
            <a:r>
              <a:rPr lang="en-US" altLang="zh-CN" u="sng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 OF=0   </a:t>
            </a:r>
            <a:r>
              <a:rPr lang="zh-CN" altLang="en-US" u="sng" dirty="0">
                <a:solidFill>
                  <a:srgbClr val="00B05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不溢出</a:t>
            </a:r>
            <a:r>
              <a:rPr lang="zh-CN" altLang="en-US" u="sng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，结果</a:t>
            </a:r>
            <a:r>
              <a:rPr lang="zh-CN" altLang="en-US" u="sng" dirty="0">
                <a:solidFill>
                  <a:srgbClr val="00B05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正确</a:t>
            </a:r>
            <a:r>
              <a:rPr lang="zh-CN" altLang="en-US" u="sng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。</a:t>
            </a:r>
          </a:p>
        </p:txBody>
      </p:sp>
      <p:sp>
        <p:nvSpPr>
          <p:cNvPr id="593928" name="AutoShape 8"/>
          <p:cNvSpPr/>
          <p:nvPr/>
        </p:nvSpPr>
        <p:spPr>
          <a:xfrm>
            <a:off x="6692900" y="381000"/>
            <a:ext cx="1384300" cy="533400"/>
          </a:xfrm>
          <a:prstGeom prst="wedgeRoundRectCallout">
            <a:avLst>
              <a:gd name="adj1" fmla="val -54130"/>
              <a:gd name="adj2" fmla="val 103273"/>
              <a:gd name="adj3" fmla="val 16667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342900" indent="-342900" algn="ctr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solidFill>
                  <a:srgbClr val="990000"/>
                </a:solidFill>
                <a:latin typeface="Arial" panose="020B0604020202020204" pitchFamily="34" charset="0"/>
              </a:rPr>
              <a:t>溢出</a:t>
            </a:r>
          </a:p>
        </p:txBody>
      </p:sp>
      <p:sp>
        <p:nvSpPr>
          <p:cNvPr id="593929" name="AutoShape 9"/>
          <p:cNvSpPr/>
          <p:nvPr/>
        </p:nvSpPr>
        <p:spPr>
          <a:xfrm>
            <a:off x="6692900" y="2514600"/>
            <a:ext cx="1384300" cy="533400"/>
          </a:xfrm>
          <a:prstGeom prst="wedgeRoundRectCallout">
            <a:avLst>
              <a:gd name="adj1" fmla="val -59176"/>
              <a:gd name="adj2" fmla="val 103273"/>
              <a:gd name="adj3" fmla="val 16667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342900" indent="-342900" algn="ctr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solidFill>
                  <a:srgbClr val="990000"/>
                </a:solidFill>
                <a:latin typeface="Arial" panose="020B0604020202020204" pitchFamily="34" charset="0"/>
              </a:rPr>
              <a:t>无溢出</a:t>
            </a:r>
          </a:p>
        </p:txBody>
      </p:sp>
      <p:sp>
        <p:nvSpPr>
          <p:cNvPr id="14" name="六角星 13"/>
          <p:cNvSpPr/>
          <p:nvPr/>
        </p:nvSpPr>
        <p:spPr bwMode="auto">
          <a:xfrm>
            <a:off x="2921000" y="1047750"/>
            <a:ext cx="4965700" cy="2139950"/>
          </a:xfrm>
          <a:prstGeom prst="star6">
            <a:avLst/>
          </a:prstGeom>
          <a:noFill/>
          <a:ln w="9525" cap="flat" cmpd="sng" algn="ctr">
            <a:solidFill>
              <a:srgbClr val="FFA44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rPr>
              <a:t>思考：</a:t>
            </a:r>
            <a:endParaRPr kumimoji="0" lang="en-US" altLang="zh-CN" sz="2000" b="1" i="0" u="sng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行楷" panose="02010800040101010101" pitchFamily="2" charset="-122"/>
              <a:ea typeface="华文行楷" panose="02010800040101010101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rPr>
              <a:t>如果将机器数视为无符号数，分析结果？</a:t>
            </a:r>
          </a:p>
        </p:txBody>
      </p:sp>
      <p:sp>
        <p:nvSpPr>
          <p:cNvPr id="15" name="矩形 14"/>
          <p:cNvSpPr/>
          <p:nvPr/>
        </p:nvSpPr>
        <p:spPr>
          <a:xfrm>
            <a:off x="152400" y="5989638"/>
            <a:ext cx="8851900" cy="7858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Wingdings" panose="05000000000000000000" pitchFamily="2" charset="2"/>
              <a:buChar char="u"/>
            </a:pPr>
            <a:r>
              <a:rPr lang="zh-CN" altLang="en-US" sz="1800" dirty="0">
                <a:solidFill>
                  <a:srgbClr val="7030A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无符号数的运算结果的正确与否看</a:t>
            </a:r>
            <a:r>
              <a:rPr lang="zh-CN" altLang="en-US" sz="1800" dirty="0">
                <a:solidFill>
                  <a:srgbClr val="00660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进位位</a:t>
            </a:r>
            <a:r>
              <a:rPr lang="zh-CN" altLang="en-US" sz="1800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，</a:t>
            </a:r>
            <a:r>
              <a:rPr lang="en-US" altLang="zh-CN" sz="1800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CF=1   </a:t>
            </a:r>
            <a:r>
              <a:rPr lang="zh-CN" altLang="en-US" sz="1800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有</a:t>
            </a:r>
            <a:r>
              <a:rPr lang="zh-CN" altLang="en-US" sz="1800" dirty="0">
                <a:solidFill>
                  <a:srgbClr val="00660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进位</a:t>
            </a:r>
            <a:r>
              <a:rPr lang="zh-CN" altLang="en-US" sz="1800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，结果</a:t>
            </a:r>
            <a:r>
              <a:rPr lang="zh-CN" altLang="en-US" sz="1800" dirty="0">
                <a:solidFill>
                  <a:srgbClr val="00660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错</a:t>
            </a:r>
            <a:r>
              <a:rPr lang="en-US" altLang="zh-CN" sz="1800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;   </a:t>
            </a:r>
          </a:p>
          <a:p>
            <a:pPr>
              <a:spcBef>
                <a:spcPct val="50000"/>
              </a:spcBef>
            </a:pPr>
            <a:r>
              <a:rPr lang="en-US" altLang="zh-CN" sz="1800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                                                                                   CF=0   </a:t>
            </a:r>
            <a:r>
              <a:rPr lang="zh-CN" altLang="en-US" sz="1800" dirty="0">
                <a:solidFill>
                  <a:srgbClr val="00B05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无进位</a:t>
            </a:r>
            <a:r>
              <a:rPr lang="zh-CN" altLang="en-US" sz="1800" dirty="0">
                <a:solidFill>
                  <a:srgbClr val="FF0066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，结果</a:t>
            </a:r>
            <a:r>
              <a:rPr lang="zh-CN" altLang="en-US" sz="1800" dirty="0">
                <a:solidFill>
                  <a:srgbClr val="00B05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正确</a:t>
            </a:r>
            <a:r>
              <a:rPr lang="zh-CN" altLang="en-US" sz="1600" dirty="0">
                <a:solidFill>
                  <a:srgbClr val="FF0066"/>
                </a:solidFill>
                <a:latin typeface="Times New Roman" panose="02020603050405020304" pitchFamily="18" charset="0"/>
              </a:rPr>
              <a:t>。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1000" y="4343400"/>
            <a:ext cx="8623300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</a:rPr>
              <a:t>1</a:t>
            </a:r>
            <a:r>
              <a:rPr lang="zh-CN" altLang="en-US" sz="1800" dirty="0">
                <a:solidFill>
                  <a:srgbClr val="002060"/>
                </a:solidFill>
                <a:latin typeface="Arial" panose="020B0604020202020204" pitchFamily="34" charset="0"/>
              </a:rPr>
              <a:t>）</a:t>
            </a:r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</a:rPr>
              <a:t>89H=137  137</a:t>
            </a:r>
            <a:r>
              <a:rPr lang="zh-CN" altLang="en-US" sz="1800" dirty="0">
                <a:solidFill>
                  <a:srgbClr val="002060"/>
                </a:solidFill>
                <a:latin typeface="Arial" panose="020B0604020202020204" pitchFamily="34" charset="0"/>
              </a:rPr>
              <a:t>*</a:t>
            </a:r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</a:rPr>
              <a:t>2=274</a:t>
            </a:r>
            <a:r>
              <a:rPr lang="zh-CN" altLang="en-US" sz="1800" dirty="0">
                <a:solidFill>
                  <a:srgbClr val="002060"/>
                </a:solidFill>
                <a:latin typeface="Arial" panose="020B0604020202020204" pitchFamily="34" charset="0"/>
              </a:rPr>
              <a:t>， 但是结果为：</a:t>
            </a:r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</a:rPr>
              <a:t>12H=18 ,  CF=1  </a:t>
            </a:r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  256+  18=274</a:t>
            </a:r>
            <a:endParaRPr lang="en-US" altLang="zh-CN" sz="180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</a:rPr>
              <a:t>2</a:t>
            </a:r>
            <a:r>
              <a:rPr lang="zh-CN" altLang="en-US" sz="1800" dirty="0">
                <a:solidFill>
                  <a:srgbClr val="002060"/>
                </a:solidFill>
                <a:latin typeface="Arial" panose="020B0604020202020204" pitchFamily="34" charset="0"/>
              </a:rPr>
              <a:t>）</a:t>
            </a:r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</a:rPr>
              <a:t>F0H=240  240</a:t>
            </a:r>
            <a:r>
              <a:rPr lang="zh-CN" altLang="en-US" sz="1800" dirty="0">
                <a:solidFill>
                  <a:srgbClr val="002060"/>
                </a:solidFill>
                <a:latin typeface="Arial" panose="020B0604020202020204" pitchFamily="34" charset="0"/>
              </a:rPr>
              <a:t>*</a:t>
            </a:r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</a:rPr>
              <a:t>2=480            </a:t>
            </a:r>
            <a:r>
              <a:rPr lang="zh-CN" altLang="en-US" sz="1800" dirty="0">
                <a:solidFill>
                  <a:srgbClr val="002060"/>
                </a:solidFill>
                <a:latin typeface="Arial" panose="020B0604020202020204" pitchFamily="34" charset="0"/>
              </a:rPr>
              <a:t>结果为：</a:t>
            </a:r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</a:rPr>
              <a:t>E0H=224,CF=1  </a:t>
            </a:r>
            <a:r>
              <a:rPr lang="en-US" altLang="zh-CN" sz="1800" dirty="0">
                <a:solidFill>
                  <a:srgbClr val="002060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  256+224=480</a:t>
            </a:r>
            <a:endParaRPr lang="zh-CN" altLang="en-US" sz="1800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89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93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89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593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4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4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890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90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939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5939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3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890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89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5939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5939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3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93" grpId="0" animBg="1"/>
      <p:bldP spid="89093" grpId="1" animBg="1"/>
      <p:bldP spid="89094" grpId="0" animBg="1"/>
      <p:bldP spid="89094" grpId="1" animBg="1"/>
      <p:bldP spid="84999" grpId="0"/>
      <p:bldP spid="593928" grpId="0" animBg="1"/>
      <p:bldP spid="593928" grpId="1" animBg="1"/>
      <p:bldP spid="593929" grpId="0" animBg="1"/>
      <p:bldP spid="593929" grpId="1" animBg="1"/>
      <p:bldP spid="14" grpId="0" animBg="1"/>
      <p:bldP spid="15" grpId="0"/>
      <p:bldP spid="17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946" name="Rectangle 2"/>
          <p:cNvSpPr>
            <a:spLocks noGrp="1" noRot="1"/>
          </p:cNvSpPr>
          <p:nvPr>
            <p:ph idx="1"/>
          </p:nvPr>
        </p:nvSpPr>
        <p:spPr>
          <a:xfrm>
            <a:off x="304800" y="493713"/>
            <a:ext cx="8540750" cy="890587"/>
          </a:xfrm>
        </p:spPr>
        <p:txBody>
          <a:bodyPr vert="horz" wrap="square" lIns="91440" tIns="45720" rIns="91440" bIns="45720" anchor="t" anchorCtr="0"/>
          <a:lstStyle/>
          <a:p>
            <a:pPr eaLnBrk="1" hangingPunct="1"/>
            <a:r>
              <a:rPr lang="zh-CN" altLang="en-US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【例</a:t>
            </a:r>
            <a:r>
              <a:rPr lang="en-US" altLang="zh-CN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3-29</a:t>
            </a:r>
            <a:r>
              <a:rPr lang="zh-CN" altLang="en-US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】设一个字节数据存放在</a:t>
            </a:r>
            <a:r>
              <a:rPr lang="en-US" altLang="zh-CN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AL</a:t>
            </a:r>
            <a:r>
              <a:rPr lang="zh-CN" altLang="en-US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中，试说明下列程序的功能。</a:t>
            </a:r>
          </a:p>
          <a:p>
            <a:pPr eaLnBrk="1" hangingPunct="1">
              <a:buNone/>
            </a:pPr>
            <a:r>
              <a:rPr lang="zh-CN" altLang="en-US" sz="2800" b="1" dirty="0">
                <a:solidFill>
                  <a:srgbClr val="00B050"/>
                </a:solidFill>
                <a:latin typeface="宋体" panose="02010600030101010101" pitchFamily="2" charset="-122"/>
              </a:rPr>
              <a:t>   </a:t>
            </a:r>
            <a:r>
              <a:rPr lang="en-US" altLang="zh-CN" sz="2800" b="1" dirty="0">
                <a:latin typeface="宋体" panose="02010600030101010101" pitchFamily="2" charset="-122"/>
              </a:rPr>
              <a:t> </a:t>
            </a:r>
          </a:p>
        </p:txBody>
      </p:sp>
      <p:sp>
        <p:nvSpPr>
          <p:cNvPr id="594947" name="Rectangle 3"/>
          <p:cNvSpPr/>
          <p:nvPr/>
        </p:nvSpPr>
        <p:spPr>
          <a:xfrm>
            <a:off x="762000" y="4841875"/>
            <a:ext cx="6591300" cy="8223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       </a:t>
            </a:r>
            <a:r>
              <a:rPr lang="zh-CN" altLang="en-US" sz="2400" dirty="0">
                <a:solidFill>
                  <a:schemeClr val="hlink"/>
                </a:solidFill>
                <a:latin typeface="Arial" panose="020B0604020202020204" pitchFamily="34" charset="0"/>
              </a:rPr>
              <a:t>完成</a:t>
            </a:r>
            <a:r>
              <a:rPr lang="en-US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(AL)</a:t>
            </a:r>
            <a:r>
              <a:rPr lang="el-GR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Χ</a:t>
            </a:r>
            <a:r>
              <a:rPr lang="en-US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10</a:t>
            </a:r>
            <a:r>
              <a:rPr lang="zh-CN" altLang="en-US" sz="2400" dirty="0">
                <a:solidFill>
                  <a:schemeClr val="hlink"/>
                </a:solidFill>
                <a:latin typeface="Arial" panose="020B0604020202020204" pitchFamily="34" charset="0"/>
              </a:rPr>
              <a:t>的功能</a:t>
            </a:r>
          </a:p>
          <a:p>
            <a:r>
              <a:rPr lang="en-US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(AL)</a:t>
            </a:r>
            <a:r>
              <a:rPr lang="el-GR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Χ</a:t>
            </a:r>
            <a:r>
              <a:rPr lang="en-US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10</a:t>
            </a:r>
            <a:r>
              <a:rPr lang="zh-CN" altLang="en-US" sz="2400" dirty="0">
                <a:solidFill>
                  <a:schemeClr val="hlink"/>
                </a:solidFill>
                <a:latin typeface="Arial" panose="020B0604020202020204" pitchFamily="34" charset="0"/>
              </a:rPr>
              <a:t>＝ </a:t>
            </a:r>
            <a:r>
              <a:rPr lang="en-US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(AL)</a:t>
            </a:r>
            <a:r>
              <a:rPr lang="el-GR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Χ</a:t>
            </a:r>
            <a:r>
              <a:rPr lang="en-US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2+ (AL)</a:t>
            </a:r>
            <a:r>
              <a:rPr lang="el-GR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Χ</a:t>
            </a:r>
            <a:r>
              <a:rPr lang="en-US" altLang="zh-CN" sz="2400" dirty="0">
                <a:solidFill>
                  <a:schemeClr val="hlink"/>
                </a:solidFill>
                <a:latin typeface="Arial" panose="020B0604020202020204" pitchFamily="34" charset="0"/>
              </a:rPr>
              <a:t>8</a:t>
            </a:r>
            <a:endParaRPr lang="zh-CN" altLang="el-GR" sz="2400" dirty="0">
              <a:solidFill>
                <a:schemeClr val="hlink"/>
              </a:solidFill>
              <a:latin typeface="Arial" panose="020B0604020202020204" pitchFamily="34" charset="0"/>
            </a:endParaRPr>
          </a:p>
        </p:txBody>
      </p:sp>
      <p:sp>
        <p:nvSpPr>
          <p:cNvPr id="90117" name="椭圆形标注 4"/>
          <p:cNvSpPr/>
          <p:nvPr/>
        </p:nvSpPr>
        <p:spPr>
          <a:xfrm>
            <a:off x="5143500" y="2782888"/>
            <a:ext cx="3162300" cy="561975"/>
          </a:xfrm>
          <a:prstGeom prst="wedgeEllipseCallout">
            <a:avLst>
              <a:gd name="adj1" fmla="val -60838"/>
              <a:gd name="adj2" fmla="val -216301"/>
            </a:avLst>
          </a:prstGeom>
          <a:solidFill>
            <a:srgbClr val="FFCCCC"/>
          </a:solidFill>
          <a:ln w="9525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r>
              <a:rPr lang="zh-CN" altLang="en-US" dirty="0">
                <a:latin typeface="Arial" panose="020B0604020202020204" pitchFamily="34" charset="0"/>
              </a:rPr>
              <a:t>换成此句的功能？</a:t>
            </a:r>
          </a:p>
        </p:txBody>
      </p:sp>
      <p:sp>
        <p:nvSpPr>
          <p:cNvPr id="6" name="矩形 5"/>
          <p:cNvSpPr/>
          <p:nvPr/>
        </p:nvSpPr>
        <p:spPr>
          <a:xfrm>
            <a:off x="4083050" y="1244600"/>
            <a:ext cx="650875" cy="46196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宋体" panose="02010600030101010101" pitchFamily="2" charset="-122"/>
              </a:rPr>
              <a:t>CBW</a:t>
            </a:r>
            <a:endParaRPr lang="zh-CN" altLang="en-US" sz="2400" dirty="0">
              <a:solidFill>
                <a:srgbClr val="C00000"/>
              </a:solidFill>
              <a:latin typeface="Arial" panose="020B0604020202020204" pitchFamily="34" charset="0"/>
            </a:endParaRPr>
          </a:p>
        </p:txBody>
      </p:sp>
      <p:sp>
        <p:nvSpPr>
          <p:cNvPr id="8" name="十角星 7"/>
          <p:cNvSpPr/>
          <p:nvPr/>
        </p:nvSpPr>
        <p:spPr bwMode="auto">
          <a:xfrm>
            <a:off x="5143500" y="3527425"/>
            <a:ext cx="3702050" cy="2995613"/>
          </a:xfrm>
          <a:prstGeom prst="star10">
            <a:avLst/>
          </a:prstGeom>
          <a:noFill/>
          <a:ln w="9525" cap="flat" cmpd="sng" algn="ctr">
            <a:solidFill>
              <a:srgbClr val="3333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spAutoFit/>
          </a:bodyPr>
          <a:lstStyle/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sng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适用于</a:t>
            </a:r>
            <a:endParaRPr kumimoji="0" lang="en-US" altLang="zh-CN" sz="2000" b="1" i="0" u="sng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无符号数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或者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342900" marR="0" lvl="0" indent="-34290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符号数</a:t>
            </a:r>
          </a:p>
        </p:txBody>
      </p:sp>
      <p:sp>
        <p:nvSpPr>
          <p:cNvPr id="9" name="矩形 8"/>
          <p:cNvSpPr/>
          <p:nvPr/>
        </p:nvSpPr>
        <p:spPr>
          <a:xfrm>
            <a:off x="571500" y="1444625"/>
            <a:ext cx="4572000" cy="26765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  <a:latin typeface="宋体" panose="02010600030101010101" pitchFamily="2" charset="-122"/>
              </a:rPr>
              <a:t>   XOR  AH,AH</a:t>
            </a:r>
            <a:endParaRPr lang="zh-CN" altLang="en-US" sz="2800" dirty="0">
              <a:solidFill>
                <a:srgbClr val="00B050"/>
              </a:solidFill>
              <a:latin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</a:pPr>
            <a:r>
              <a:rPr lang="zh-CN" altLang="en-US" sz="2800" dirty="0">
                <a:latin typeface="宋体" panose="02010600030101010101" pitchFamily="2" charset="-122"/>
              </a:rPr>
              <a:t>   </a:t>
            </a:r>
            <a:r>
              <a:rPr lang="en-US" altLang="zh-CN" sz="2800" dirty="0">
                <a:latin typeface="宋体" panose="02010600030101010101" pitchFamily="2" charset="-122"/>
              </a:rPr>
              <a:t>SHL  AX,1</a:t>
            </a:r>
          </a:p>
          <a:p>
            <a:pPr>
              <a:buFont typeface="Wingdings" panose="05000000000000000000" pitchFamily="2" charset="2"/>
            </a:pPr>
            <a:r>
              <a:rPr lang="en-US" altLang="zh-CN" sz="2800" dirty="0">
                <a:latin typeface="宋体" panose="02010600030101010101" pitchFamily="2" charset="-122"/>
              </a:rPr>
              <a:t>   MOV  BX,AX</a:t>
            </a:r>
          </a:p>
          <a:p>
            <a:pPr>
              <a:buFont typeface="Wingdings" panose="05000000000000000000" pitchFamily="2" charset="2"/>
            </a:pPr>
            <a:r>
              <a:rPr lang="en-US" altLang="zh-CN" sz="2800" dirty="0">
                <a:latin typeface="宋体" panose="02010600030101010101" pitchFamily="2" charset="-122"/>
              </a:rPr>
              <a:t>   MOV  CL,2</a:t>
            </a:r>
          </a:p>
          <a:p>
            <a:pPr>
              <a:buFont typeface="Wingdings" panose="05000000000000000000" pitchFamily="2" charset="2"/>
            </a:pPr>
            <a:r>
              <a:rPr lang="en-US" altLang="zh-CN" sz="2800" dirty="0">
                <a:latin typeface="宋体" panose="02010600030101010101" pitchFamily="2" charset="-122"/>
              </a:rPr>
              <a:t>   SHL  AX,CL</a:t>
            </a:r>
          </a:p>
          <a:p>
            <a:pPr>
              <a:buFont typeface="Wingdings" panose="05000000000000000000" pitchFamily="2" charset="2"/>
            </a:pPr>
            <a:r>
              <a:rPr lang="en-US" altLang="zh-CN" sz="2800" dirty="0">
                <a:latin typeface="宋体" panose="02010600030101010101" pitchFamily="2" charset="-122"/>
              </a:rPr>
              <a:t>   ADD  AX,BX</a:t>
            </a:r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3302000" y="1584325"/>
            <a:ext cx="781050" cy="200025"/>
          </a:xfrm>
          <a:prstGeom prst="straightConnector1">
            <a:avLst/>
          </a:prstGeom>
          <a:ln w="28575" cap="flat" cmpd="sng">
            <a:solidFill>
              <a:srgbClr val="333399"/>
            </a:solidFill>
            <a:prstDash val="solid"/>
            <a:headEnd type="none" w="med" len="med"/>
            <a:tailEnd type="arrow" w="med" len="med"/>
          </a:ln>
        </p:spPr>
      </p:cxnSp>
      <p:sp>
        <p:nvSpPr>
          <p:cNvPr id="12" name="矩形 11"/>
          <p:cNvSpPr/>
          <p:nvPr/>
        </p:nvSpPr>
        <p:spPr>
          <a:xfrm>
            <a:off x="1092200" y="1444625"/>
            <a:ext cx="2209800" cy="536575"/>
          </a:xfrm>
          <a:prstGeom prst="rect">
            <a:avLst/>
          </a:prstGeom>
          <a:noFill/>
          <a:ln w="19050" cap="flat" cmpd="sng">
            <a:solidFill>
              <a:srgbClr val="33339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</a:pP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4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4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9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949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949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594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2" dur="2000"/>
                                        <p:tgtEl>
                                          <p:spTgt spid="90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4946" grpId="0" build="p"/>
      <p:bldP spid="594947" grpId="0"/>
      <p:bldP spid="90117" grpId="0" animBg="1"/>
      <p:bldP spid="6" grpId="0"/>
      <p:bldP spid="8" grpId="0" animBg="1"/>
      <p:bldP spid="9" grpId="0"/>
      <p:bldP spid="12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Rot="1"/>
          </p:cNvSpPr>
          <p:nvPr>
            <p:ph type="title"/>
          </p:nvPr>
        </p:nvSpPr>
        <p:spPr/>
        <p:txBody>
          <a:bodyPr vert="horz" wrap="square" lIns="91440" tIns="45720" rIns="91440" bIns="45720" anchor="ctr" anchorCtr="0"/>
          <a:lstStyle/>
          <a:p>
            <a:pPr eaLnBrk="1" hangingPunct="1"/>
            <a:r>
              <a:rPr lang="zh-CN" altLang="en-US" sz="3600" b="1" dirty="0">
                <a:solidFill>
                  <a:srgbClr val="FF3300"/>
                </a:solidFill>
              </a:rPr>
              <a:t>逻辑运算与移位指令一览表</a:t>
            </a:r>
            <a:r>
              <a:rPr lang="zh-CN" altLang="en-US" b="1" dirty="0">
                <a:solidFill>
                  <a:srgbClr val="FF3300"/>
                </a:solidFill>
              </a:rPr>
              <a:t> </a:t>
            </a:r>
          </a:p>
        </p:txBody>
      </p:sp>
      <p:graphicFrame>
        <p:nvGraphicFramePr>
          <p:cNvPr id="1026" name="Object 4"/>
          <p:cNvGraphicFramePr/>
          <p:nvPr/>
        </p:nvGraphicFramePr>
        <p:xfrm>
          <a:off x="443865" y="2153920"/>
          <a:ext cx="8077200" cy="281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343525" imgH="1390650" progId="PBrush">
                  <p:embed/>
                </p:oleObj>
              </mc:Choice>
              <mc:Fallback>
                <p:oleObj r:id="rId2" imgW="5343525" imgH="1390650" progId="PBrush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43865" y="2153920"/>
                        <a:ext cx="8077200" cy="2819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99fc8a98-4ede-41e5-a219-ea587777c6a1"/>
  <p:tag name="COMMONDATA" val="eyJoZGlkIjoiMTEyZjRiMDM2MWVjMmYwM2NiNWIwYjE3YjllYzg5MD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4.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4.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FillBlank"/>
  <p:tag name="PROBLEMSCORE" val="32.0"/>
  <p:tag name="PROBLEMBLANK" val="[{&quot;Num&quot;:1,&quot;Score&quot;:4.0,&quot;Answers&quot;:[&quot;错&quot;],&quot;CaseSensitive&quot;:false,&quot;FuzzyMatch&quot;:false},{&quot;Num&quot;:2,&quot;Score&quot;:4.0,&quot;Answers&quot;:[&quot;错&quot;],&quot;CaseSensitive&quot;:false,&quot;FuzzyMatch&quot;:false},{&quot;Num&quot;:3,&quot;Score&quot;:4.0,&quot;Answers&quot;:[&quot;错&quot;],&quot;CaseSensitive&quot;:false,&quot;FuzzyMatch&quot;:false},{&quot;Num&quot;:4,&quot;Score&quot;:4.0,&quot;Answers&quot;:[&quot;错&quot;],&quot;CaseSensitive&quot;:false,&quot;FuzzyMatch&quot;:false},{&quot;Num&quot;:5,&quot;Score&quot;:4.0,&quot;Answers&quot;:[&quot;错&quot;],&quot;CaseSensitive&quot;:false,&quot;FuzzyMatch&quot;:false},{&quot;Num&quot;:6,&quot;Score&quot;:4.0,&quot;Answers&quot;:[&quot;错&quot;],&quot;CaseSensitive&quot;:false,&quot;FuzzyMatch&quot;:false},{&quot;Num&quot;:7,&quot;Score&quot;:4.0,&quot;Answers&quot;:[&quot;错&quot;],&quot;CaseSensitive&quot;:false,&quot;FuzzyMatch&quot;:false},{&quot;Num&quot;:8,&quot;Score&quot;:4.0,&quot;Answers&quot;:[&quot;错&quot;],&quot;CaseSensitive&quot;:false,&quot;FuzzyMatch&quot;:false}]"/>
  <p:tag name="PROBLEMBLANKKEYWORD" val="填空"/>
  <p:tag name="PROBLEMBLANKORDER" val="true"/>
  <p:tag name="PROBLEMHASREMARK" val="True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Board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FillBlank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3" val="PRODUCTVERSIONTIP3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p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FillBlank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3ab8772d-8de1-4523-93af-6cc7c52cc0df}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40.0"/>
  <p:tag name="PROBLEMVOICEALLOWED" val="False"/>
  <p:tag name="PROBLEMHASREMARK" val="True"/>
  <p:tag name="PROBLEMREMARK" val="1）&#10;i）EA1=BP+100H=2400H&#10;PA1=SS×16+EA=22400H&#10;AX=(22400H)=3412H&#10;ii）EA2=DI+5=1205H&#10;PA2=DS×16+EA=11205H&#10;(11205H)=20H&#10;(11206H)=30H&#10;&#10;2）&#10;i）EA=BP+SI+20H=2320H&#10;PA=SS*16+EA=22320H&#10;AX=(22320H)=3412H&#10;ii）EA=BX+DI=1320H&#10;PA=DS*16+EA=11320H&#10;(11320H)=20H&#10;(11321H)=30H&#10;&#10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Board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p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6dc47a9e-0c16-4cce-8937-4eb516521cee}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6ae61dcc-e46e-46a4-a011-8464166d71eb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4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4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4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4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4.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heme/theme1.xml><?xml version="1.0" encoding="utf-8"?>
<a:theme xmlns:a="http://schemas.openxmlformats.org/drawingml/2006/main" name="古瓶荷花">
  <a:themeElements>
    <a:clrScheme name="古瓶荷花 1">
      <a:dk1>
        <a:srgbClr val="0033CC"/>
      </a:dk1>
      <a:lt1>
        <a:srgbClr val="FFFFFF"/>
      </a:lt1>
      <a:dk2>
        <a:srgbClr val="007572"/>
      </a:dk2>
      <a:lt2>
        <a:srgbClr val="C0C0C0"/>
      </a:lt2>
      <a:accent1>
        <a:srgbClr val="CCECFF"/>
      </a:accent1>
      <a:accent2>
        <a:srgbClr val="3399FF"/>
      </a:accent2>
      <a:accent3>
        <a:srgbClr val="FFFFFF"/>
      </a:accent3>
      <a:accent4>
        <a:srgbClr val="002AAE"/>
      </a:accent4>
      <a:accent5>
        <a:srgbClr val="E2F4FF"/>
      </a:accent5>
      <a:accent6>
        <a:srgbClr val="2D8AE7"/>
      </a:accent6>
      <a:hlink>
        <a:srgbClr val="CC0066"/>
      </a:hlink>
      <a:folHlink>
        <a:srgbClr val="7D7DA9"/>
      </a:folHlink>
    </a:clrScheme>
    <a:fontScheme name="古瓶荷花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hlink"/>
          </a:buClr>
          <a:buSzPct val="70000"/>
          <a:buFont typeface="Wingdings" panose="05000000000000000000" pitchFamily="2" charset="2"/>
          <a:buNone/>
          <a:defRPr kumimoji="0" lang="zh-CN" altLang="en-US" sz="2000" b="1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hlink"/>
          </a:buClr>
          <a:buSzPct val="70000"/>
          <a:buFont typeface="Wingdings" panose="05000000000000000000" pitchFamily="2" charset="2"/>
          <a:buNone/>
          <a:defRPr kumimoji="0" lang="zh-CN" altLang="en-US" sz="2000" b="1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古瓶荷花 1">
        <a:dk1>
          <a:srgbClr val="0033CC"/>
        </a:dk1>
        <a:lt1>
          <a:srgbClr val="FFFFFF"/>
        </a:lt1>
        <a:dk2>
          <a:srgbClr val="007572"/>
        </a:dk2>
        <a:lt2>
          <a:srgbClr val="C0C0C0"/>
        </a:lt2>
        <a:accent1>
          <a:srgbClr val="CCECFF"/>
        </a:accent1>
        <a:accent2>
          <a:srgbClr val="3399FF"/>
        </a:accent2>
        <a:accent3>
          <a:srgbClr val="FFFFFF"/>
        </a:accent3>
        <a:accent4>
          <a:srgbClr val="002AAE"/>
        </a:accent4>
        <a:accent5>
          <a:srgbClr val="E2F4FF"/>
        </a:accent5>
        <a:accent6>
          <a:srgbClr val="2D8AE7"/>
        </a:accent6>
        <a:hlink>
          <a:srgbClr val="CC0066"/>
        </a:hlink>
        <a:folHlink>
          <a:srgbClr val="7D7DA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2">
        <a:dk1>
          <a:srgbClr val="007A77"/>
        </a:dk1>
        <a:lt1>
          <a:srgbClr val="EFF6EE"/>
        </a:lt1>
        <a:dk2>
          <a:srgbClr val="0066CC"/>
        </a:dk2>
        <a:lt2>
          <a:srgbClr val="C0C0C0"/>
        </a:lt2>
        <a:accent1>
          <a:srgbClr val="E7EEE6"/>
        </a:accent1>
        <a:accent2>
          <a:srgbClr val="FF9933"/>
        </a:accent2>
        <a:accent3>
          <a:srgbClr val="F6FAF5"/>
        </a:accent3>
        <a:accent4>
          <a:srgbClr val="006765"/>
        </a:accent4>
        <a:accent5>
          <a:srgbClr val="F1F5F0"/>
        </a:accent5>
        <a:accent6>
          <a:srgbClr val="E78A2D"/>
        </a:accent6>
        <a:hlink>
          <a:srgbClr val="636395"/>
        </a:hlink>
        <a:folHlink>
          <a:srgbClr val="CC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3">
        <a:dk1>
          <a:srgbClr val="000000"/>
        </a:dk1>
        <a:lt1>
          <a:srgbClr val="CCFFCC"/>
        </a:lt1>
        <a:dk2>
          <a:srgbClr val="E88A00"/>
        </a:dk2>
        <a:lt2>
          <a:srgbClr val="C0C0C0"/>
        </a:lt2>
        <a:accent1>
          <a:srgbClr val="CCECFF"/>
        </a:accent1>
        <a:accent2>
          <a:srgbClr val="336600"/>
        </a:accent2>
        <a:accent3>
          <a:srgbClr val="E2FFE2"/>
        </a:accent3>
        <a:accent4>
          <a:srgbClr val="000000"/>
        </a:accent4>
        <a:accent5>
          <a:srgbClr val="E2F4FF"/>
        </a:accent5>
        <a:accent6>
          <a:srgbClr val="2D5C00"/>
        </a:accent6>
        <a:hlink>
          <a:srgbClr val="3333CC"/>
        </a:hlink>
        <a:folHlink>
          <a:srgbClr val="33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4">
        <a:dk1>
          <a:srgbClr val="000000"/>
        </a:dk1>
        <a:lt1>
          <a:srgbClr val="FFFFCC"/>
        </a:lt1>
        <a:dk2>
          <a:srgbClr val="CC3300"/>
        </a:dk2>
        <a:lt2>
          <a:srgbClr val="C0C0C0"/>
        </a:lt2>
        <a:accent1>
          <a:srgbClr val="FFFFCC"/>
        </a:accent1>
        <a:accent2>
          <a:srgbClr val="339933"/>
        </a:accent2>
        <a:accent3>
          <a:srgbClr val="FFFFE2"/>
        </a:accent3>
        <a:accent4>
          <a:srgbClr val="000000"/>
        </a:accent4>
        <a:accent5>
          <a:srgbClr val="FFFFE2"/>
        </a:accent5>
        <a:accent6>
          <a:srgbClr val="2D8A2D"/>
        </a:accent6>
        <a:hlink>
          <a:srgbClr val="0066FF"/>
        </a:hlink>
        <a:folHlink>
          <a:srgbClr val="6F6F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5">
        <a:dk1>
          <a:srgbClr val="636395"/>
        </a:dk1>
        <a:lt1>
          <a:srgbClr val="FFE2C5"/>
        </a:lt1>
        <a:dk2>
          <a:srgbClr val="000000"/>
        </a:dk2>
        <a:lt2>
          <a:srgbClr val="C0C0C0"/>
        </a:lt2>
        <a:accent1>
          <a:srgbClr val="FFE1E1"/>
        </a:accent1>
        <a:accent2>
          <a:srgbClr val="FF9933"/>
        </a:accent2>
        <a:accent3>
          <a:srgbClr val="FFEEDF"/>
        </a:accent3>
        <a:accent4>
          <a:srgbClr val="53537E"/>
        </a:accent4>
        <a:accent5>
          <a:srgbClr val="FFEEEE"/>
        </a:accent5>
        <a:accent6>
          <a:srgbClr val="E78A2D"/>
        </a:accent6>
        <a:hlink>
          <a:srgbClr val="008080"/>
        </a:hlink>
        <a:folHlink>
          <a:srgbClr val="33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6">
        <a:dk1>
          <a:srgbClr val="626292"/>
        </a:dk1>
        <a:lt1>
          <a:srgbClr val="CCECFF"/>
        </a:lt1>
        <a:dk2>
          <a:srgbClr val="3333CC"/>
        </a:dk2>
        <a:lt2>
          <a:srgbClr val="C0C0C0"/>
        </a:lt2>
        <a:accent1>
          <a:srgbClr val="D9F1FF"/>
        </a:accent1>
        <a:accent2>
          <a:srgbClr val="FF9900"/>
        </a:accent2>
        <a:accent3>
          <a:srgbClr val="E2F4FF"/>
        </a:accent3>
        <a:accent4>
          <a:srgbClr val="53537C"/>
        </a:accent4>
        <a:accent5>
          <a:srgbClr val="E9F7FF"/>
        </a:accent5>
        <a:accent6>
          <a:srgbClr val="E78A00"/>
        </a:accent6>
        <a:hlink>
          <a:srgbClr val="CC0066"/>
        </a:hlink>
        <a:folHlink>
          <a:srgbClr val="0099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7">
        <a:dk1>
          <a:srgbClr val="0066CC"/>
        </a:dk1>
        <a:lt1>
          <a:srgbClr val="FFE1E1"/>
        </a:lt1>
        <a:dk2>
          <a:srgbClr val="006600"/>
        </a:dk2>
        <a:lt2>
          <a:srgbClr val="C0C0C0"/>
        </a:lt2>
        <a:accent1>
          <a:srgbClr val="FFFFCC"/>
        </a:accent1>
        <a:accent2>
          <a:srgbClr val="009999"/>
        </a:accent2>
        <a:accent3>
          <a:srgbClr val="FFEEEE"/>
        </a:accent3>
        <a:accent4>
          <a:srgbClr val="0056AE"/>
        </a:accent4>
        <a:accent5>
          <a:srgbClr val="FFFFE2"/>
        </a:accent5>
        <a:accent6>
          <a:srgbClr val="008A8A"/>
        </a:accent6>
        <a:hlink>
          <a:srgbClr val="EC0000"/>
        </a:hlink>
        <a:folHlink>
          <a:srgbClr val="00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8">
        <a:dk1>
          <a:srgbClr val="292929"/>
        </a:dk1>
        <a:lt1>
          <a:srgbClr val="DDDDDD"/>
        </a:lt1>
        <a:dk2>
          <a:srgbClr val="0066CC"/>
        </a:dk2>
        <a:lt2>
          <a:srgbClr val="B2B2B2"/>
        </a:lt2>
        <a:accent1>
          <a:srgbClr val="CACADC"/>
        </a:accent1>
        <a:accent2>
          <a:srgbClr val="FFCC00"/>
        </a:accent2>
        <a:accent3>
          <a:srgbClr val="EBEBEB"/>
        </a:accent3>
        <a:accent4>
          <a:srgbClr val="212121"/>
        </a:accent4>
        <a:accent5>
          <a:srgbClr val="E1E1EB"/>
        </a:accent5>
        <a:accent6>
          <a:srgbClr val="E7B900"/>
        </a:accent6>
        <a:hlink>
          <a:srgbClr val="008080"/>
        </a:hlink>
        <a:folHlink>
          <a:srgbClr val="7D7DA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古瓶荷花">
  <a:themeElements>
    <a:clrScheme name="古瓶荷花 1">
      <a:dk1>
        <a:srgbClr val="0033CC"/>
      </a:dk1>
      <a:lt1>
        <a:srgbClr val="FFFFFF"/>
      </a:lt1>
      <a:dk2>
        <a:srgbClr val="007572"/>
      </a:dk2>
      <a:lt2>
        <a:srgbClr val="C0C0C0"/>
      </a:lt2>
      <a:accent1>
        <a:srgbClr val="CCECFF"/>
      </a:accent1>
      <a:accent2>
        <a:srgbClr val="3399FF"/>
      </a:accent2>
      <a:accent3>
        <a:srgbClr val="FFFFFF"/>
      </a:accent3>
      <a:accent4>
        <a:srgbClr val="002AAE"/>
      </a:accent4>
      <a:accent5>
        <a:srgbClr val="E2F4FF"/>
      </a:accent5>
      <a:accent6>
        <a:srgbClr val="2D8AE7"/>
      </a:accent6>
      <a:hlink>
        <a:srgbClr val="CC0066"/>
      </a:hlink>
      <a:folHlink>
        <a:srgbClr val="7D7DA9"/>
      </a:folHlink>
    </a:clrScheme>
    <a:fontScheme name="古瓶荷花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hlink"/>
          </a:buClr>
          <a:buSzPct val="70000"/>
          <a:buFont typeface="Wingdings" panose="05000000000000000000" pitchFamily="2" charset="2"/>
          <a:buNone/>
          <a:defRPr kumimoji="0" lang="zh-CN" altLang="en-US" sz="2000" b="1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hlink"/>
          </a:buClr>
          <a:buSzPct val="70000"/>
          <a:buFont typeface="Wingdings" panose="05000000000000000000" pitchFamily="2" charset="2"/>
          <a:buNone/>
          <a:defRPr kumimoji="0" lang="zh-CN" altLang="en-US" sz="2000" b="1" i="0" u="none" strike="noStrike" cap="none" normalizeH="0" baseline="0" smtClean="0">
            <a:ln>
              <a:noFill/>
            </a:ln>
            <a:solidFill>
              <a:srgbClr val="FF0000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古瓶荷花 1">
        <a:dk1>
          <a:srgbClr val="0033CC"/>
        </a:dk1>
        <a:lt1>
          <a:srgbClr val="FFFFFF"/>
        </a:lt1>
        <a:dk2>
          <a:srgbClr val="007572"/>
        </a:dk2>
        <a:lt2>
          <a:srgbClr val="C0C0C0"/>
        </a:lt2>
        <a:accent1>
          <a:srgbClr val="CCECFF"/>
        </a:accent1>
        <a:accent2>
          <a:srgbClr val="3399FF"/>
        </a:accent2>
        <a:accent3>
          <a:srgbClr val="FFFFFF"/>
        </a:accent3>
        <a:accent4>
          <a:srgbClr val="002AAE"/>
        </a:accent4>
        <a:accent5>
          <a:srgbClr val="E2F4FF"/>
        </a:accent5>
        <a:accent6>
          <a:srgbClr val="2D8AE7"/>
        </a:accent6>
        <a:hlink>
          <a:srgbClr val="CC0066"/>
        </a:hlink>
        <a:folHlink>
          <a:srgbClr val="7D7DA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2">
        <a:dk1>
          <a:srgbClr val="007A77"/>
        </a:dk1>
        <a:lt1>
          <a:srgbClr val="EFF6EE"/>
        </a:lt1>
        <a:dk2>
          <a:srgbClr val="0066CC"/>
        </a:dk2>
        <a:lt2>
          <a:srgbClr val="C0C0C0"/>
        </a:lt2>
        <a:accent1>
          <a:srgbClr val="E7EEE6"/>
        </a:accent1>
        <a:accent2>
          <a:srgbClr val="FF9933"/>
        </a:accent2>
        <a:accent3>
          <a:srgbClr val="F6FAF5"/>
        </a:accent3>
        <a:accent4>
          <a:srgbClr val="006765"/>
        </a:accent4>
        <a:accent5>
          <a:srgbClr val="F1F5F0"/>
        </a:accent5>
        <a:accent6>
          <a:srgbClr val="E78A2D"/>
        </a:accent6>
        <a:hlink>
          <a:srgbClr val="636395"/>
        </a:hlink>
        <a:folHlink>
          <a:srgbClr val="CC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3">
        <a:dk1>
          <a:srgbClr val="000000"/>
        </a:dk1>
        <a:lt1>
          <a:srgbClr val="CCFFCC"/>
        </a:lt1>
        <a:dk2>
          <a:srgbClr val="E88A00"/>
        </a:dk2>
        <a:lt2>
          <a:srgbClr val="C0C0C0"/>
        </a:lt2>
        <a:accent1>
          <a:srgbClr val="CCECFF"/>
        </a:accent1>
        <a:accent2>
          <a:srgbClr val="336600"/>
        </a:accent2>
        <a:accent3>
          <a:srgbClr val="E2FFE2"/>
        </a:accent3>
        <a:accent4>
          <a:srgbClr val="000000"/>
        </a:accent4>
        <a:accent5>
          <a:srgbClr val="E2F4FF"/>
        </a:accent5>
        <a:accent6>
          <a:srgbClr val="2D5C00"/>
        </a:accent6>
        <a:hlink>
          <a:srgbClr val="3333CC"/>
        </a:hlink>
        <a:folHlink>
          <a:srgbClr val="33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4">
        <a:dk1>
          <a:srgbClr val="000000"/>
        </a:dk1>
        <a:lt1>
          <a:srgbClr val="FFFFCC"/>
        </a:lt1>
        <a:dk2>
          <a:srgbClr val="CC3300"/>
        </a:dk2>
        <a:lt2>
          <a:srgbClr val="C0C0C0"/>
        </a:lt2>
        <a:accent1>
          <a:srgbClr val="FFFFCC"/>
        </a:accent1>
        <a:accent2>
          <a:srgbClr val="339933"/>
        </a:accent2>
        <a:accent3>
          <a:srgbClr val="FFFFE2"/>
        </a:accent3>
        <a:accent4>
          <a:srgbClr val="000000"/>
        </a:accent4>
        <a:accent5>
          <a:srgbClr val="FFFFE2"/>
        </a:accent5>
        <a:accent6>
          <a:srgbClr val="2D8A2D"/>
        </a:accent6>
        <a:hlink>
          <a:srgbClr val="0066FF"/>
        </a:hlink>
        <a:folHlink>
          <a:srgbClr val="6F6F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5">
        <a:dk1>
          <a:srgbClr val="636395"/>
        </a:dk1>
        <a:lt1>
          <a:srgbClr val="FFE2C5"/>
        </a:lt1>
        <a:dk2>
          <a:srgbClr val="000000"/>
        </a:dk2>
        <a:lt2>
          <a:srgbClr val="C0C0C0"/>
        </a:lt2>
        <a:accent1>
          <a:srgbClr val="FFE1E1"/>
        </a:accent1>
        <a:accent2>
          <a:srgbClr val="FF9933"/>
        </a:accent2>
        <a:accent3>
          <a:srgbClr val="FFEEDF"/>
        </a:accent3>
        <a:accent4>
          <a:srgbClr val="53537E"/>
        </a:accent4>
        <a:accent5>
          <a:srgbClr val="FFEEEE"/>
        </a:accent5>
        <a:accent6>
          <a:srgbClr val="E78A2D"/>
        </a:accent6>
        <a:hlink>
          <a:srgbClr val="008080"/>
        </a:hlink>
        <a:folHlink>
          <a:srgbClr val="33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6">
        <a:dk1>
          <a:srgbClr val="626292"/>
        </a:dk1>
        <a:lt1>
          <a:srgbClr val="CCECFF"/>
        </a:lt1>
        <a:dk2>
          <a:srgbClr val="3333CC"/>
        </a:dk2>
        <a:lt2>
          <a:srgbClr val="C0C0C0"/>
        </a:lt2>
        <a:accent1>
          <a:srgbClr val="D9F1FF"/>
        </a:accent1>
        <a:accent2>
          <a:srgbClr val="FF9900"/>
        </a:accent2>
        <a:accent3>
          <a:srgbClr val="E2F4FF"/>
        </a:accent3>
        <a:accent4>
          <a:srgbClr val="53537C"/>
        </a:accent4>
        <a:accent5>
          <a:srgbClr val="E9F7FF"/>
        </a:accent5>
        <a:accent6>
          <a:srgbClr val="E78A00"/>
        </a:accent6>
        <a:hlink>
          <a:srgbClr val="CC0066"/>
        </a:hlink>
        <a:folHlink>
          <a:srgbClr val="0099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7">
        <a:dk1>
          <a:srgbClr val="0066CC"/>
        </a:dk1>
        <a:lt1>
          <a:srgbClr val="FFE1E1"/>
        </a:lt1>
        <a:dk2>
          <a:srgbClr val="006600"/>
        </a:dk2>
        <a:lt2>
          <a:srgbClr val="C0C0C0"/>
        </a:lt2>
        <a:accent1>
          <a:srgbClr val="FFFFCC"/>
        </a:accent1>
        <a:accent2>
          <a:srgbClr val="009999"/>
        </a:accent2>
        <a:accent3>
          <a:srgbClr val="FFEEEE"/>
        </a:accent3>
        <a:accent4>
          <a:srgbClr val="0056AE"/>
        </a:accent4>
        <a:accent5>
          <a:srgbClr val="FFFFE2"/>
        </a:accent5>
        <a:accent6>
          <a:srgbClr val="008A8A"/>
        </a:accent6>
        <a:hlink>
          <a:srgbClr val="EC0000"/>
        </a:hlink>
        <a:folHlink>
          <a:srgbClr val="00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古瓶荷花 8">
        <a:dk1>
          <a:srgbClr val="292929"/>
        </a:dk1>
        <a:lt1>
          <a:srgbClr val="DDDDDD"/>
        </a:lt1>
        <a:dk2>
          <a:srgbClr val="0066CC"/>
        </a:dk2>
        <a:lt2>
          <a:srgbClr val="B2B2B2"/>
        </a:lt2>
        <a:accent1>
          <a:srgbClr val="CACADC"/>
        </a:accent1>
        <a:accent2>
          <a:srgbClr val="FFCC00"/>
        </a:accent2>
        <a:accent3>
          <a:srgbClr val="EBEBEB"/>
        </a:accent3>
        <a:accent4>
          <a:srgbClr val="212121"/>
        </a:accent4>
        <a:accent5>
          <a:srgbClr val="E1E1EB"/>
        </a:accent5>
        <a:accent6>
          <a:srgbClr val="E7B900"/>
        </a:accent6>
        <a:hlink>
          <a:srgbClr val="008080"/>
        </a:hlink>
        <a:folHlink>
          <a:srgbClr val="7D7DA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CDESIGNK</Template>
  <TotalTime>714</TotalTime>
  <Words>12262</Words>
  <Application>Microsoft Office PowerPoint</Application>
  <PresentationFormat>全屏显示(4:3)</PresentationFormat>
  <Paragraphs>1912</Paragraphs>
  <Slides>120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120</vt:i4>
      </vt:variant>
    </vt:vector>
  </HeadingPairs>
  <TitlesOfParts>
    <vt:vector size="134" baseType="lpstr">
      <vt:lpstr>仿宋_GB2312</vt:lpstr>
      <vt:lpstr>Wingdings</vt:lpstr>
      <vt:lpstr>Tahoma</vt:lpstr>
      <vt:lpstr>华文楷体</vt:lpstr>
      <vt:lpstr>楷体_GB2312</vt:lpstr>
      <vt:lpstr>Times New Roman</vt:lpstr>
      <vt:lpstr>微软雅黑</vt:lpstr>
      <vt:lpstr>华文彩云</vt:lpstr>
      <vt:lpstr>方正舒体</vt:lpstr>
      <vt:lpstr>宋体</vt:lpstr>
      <vt:lpstr>Arial</vt:lpstr>
      <vt:lpstr>华文行楷</vt:lpstr>
      <vt:lpstr>古瓶荷花</vt:lpstr>
      <vt:lpstr>1_古瓶荷花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内存寻址过程描述</vt:lpstr>
      <vt:lpstr>PowerPoint 演示文稿</vt:lpstr>
      <vt:lpstr>内存寻址过程描述</vt:lpstr>
      <vt:lpstr>PowerPoint 演示文稿</vt:lpstr>
      <vt:lpstr>内存寻址过程描述</vt:lpstr>
      <vt:lpstr>PowerPoint 演示文稿</vt:lpstr>
      <vt:lpstr>内存寻址过程描述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3.2 8086CPU指令系统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数据传送类指令</vt:lpstr>
      <vt:lpstr>PowerPoint 演示文稿</vt:lpstr>
      <vt:lpstr>二、算术运算指令</vt:lpstr>
      <vt:lpstr>汇编语言调试</vt:lpstr>
      <vt:lpstr>PowerPoint 演示文稿</vt:lpstr>
      <vt:lpstr>PowerPoint 演示文稿</vt:lpstr>
      <vt:lpstr>PowerPoint 演示文稿</vt:lpstr>
      <vt:lpstr>PowerPoint 演示文稿</vt:lpstr>
      <vt:lpstr>2）4次字节加法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四则运算（演示sizeyunsuan.asm）</vt:lpstr>
      <vt:lpstr>PowerPoint 演示文稿</vt:lpstr>
      <vt:lpstr>PowerPoint 演示文稿</vt:lpstr>
      <vt:lpstr>三、逻辑运算与移位指令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逻辑运算与移位指令一览表 </vt:lpstr>
      <vt:lpstr>PowerPoint 演示文稿</vt:lpstr>
      <vt:lpstr>PowerPoint 演示文稿</vt:lpstr>
      <vt:lpstr>五  程序转移指令  P78表3-6 </vt:lpstr>
      <vt:lpstr>PowerPoint 演示文稿</vt:lpstr>
      <vt:lpstr>PowerPoint 演示文稿</vt:lpstr>
      <vt:lpstr>PowerPoint 演示文稿</vt:lpstr>
      <vt:lpstr>根据无符号数比较结果的跳转</vt:lpstr>
      <vt:lpstr>根据有符号数比较结果的跳转</vt:lpstr>
      <vt:lpstr>P78单条件转移指令的说明</vt:lpstr>
      <vt:lpstr>P78 条件转移指令的说明</vt:lpstr>
      <vt:lpstr>P78 组合条件转移指令的说明</vt:lpstr>
      <vt:lpstr>PowerPoint 演示文稿</vt:lpstr>
      <vt:lpstr>PowerPoint 演示文稿</vt:lpstr>
      <vt:lpstr>PowerPoint 演示文稿</vt:lpstr>
      <vt:lpstr>六  处理器控制指令P82 表3-7</vt:lpstr>
      <vt:lpstr>课堂练习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SDIBM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第三章 指令系统</dc:title>
  <dc:creator>hlw</dc:creator>
  <cp:lastModifiedBy>姚 鑫</cp:lastModifiedBy>
  <cp:revision>602</cp:revision>
  <dcterms:created xsi:type="dcterms:W3CDTF">2000-09-18T17:48:00Z</dcterms:created>
  <dcterms:modified xsi:type="dcterms:W3CDTF">2023-05-21T15:54:20Z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788818F60AC74F6685DE0D3DF643B0F7</vt:lpwstr>
  </property>
  <property fmtid="{D5CDD505-2E9C-101B-9397-08002B2CF9AE}" pid="3" name="KSOProductBuildVer">
    <vt:lpwstr>2052-11.1.0.13703</vt:lpwstr>
  </property>
</Properties>
</file>